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321" r:id="rId6"/>
    <p:sldId id="311" r:id="rId7"/>
    <p:sldId id="319" r:id="rId8"/>
    <p:sldId id="320" r:id="rId9"/>
    <p:sldId id="322" r:id="rId10"/>
    <p:sldId id="324" r:id="rId11"/>
    <p:sldId id="32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Velicu" initials="P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477" autoAdjust="0"/>
  </p:normalViewPr>
  <p:slideViewPr>
    <p:cSldViewPr snapToGrid="0">
      <p:cViewPr>
        <p:scale>
          <a:sx n="87" d="100"/>
          <a:sy n="87" d="100"/>
        </p:scale>
        <p:origin x="1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6596B-16B8-4617-B70F-BF446B7A218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F4CAA1FB-FAB9-4FFF-936D-3298BD63B639}">
      <dgm:prSet phldrT="[Text]" custT="1"/>
      <dgm:spPr/>
      <dgm:t>
        <a:bodyPr/>
        <a:lstStyle/>
        <a:p>
          <a:pPr algn="ctr"/>
          <a:r>
            <a:rPr lang="pl-PL" sz="3000" b="1" dirty="0" smtClean="0"/>
            <a:t>industriAll Europe</a:t>
          </a:r>
          <a:endParaRPr lang="x-none" sz="3000" b="1" dirty="0"/>
        </a:p>
      </dgm:t>
    </dgm:pt>
    <dgm:pt modelId="{853C9A75-89F6-4D02-8679-9CAFD701644B}" type="parTrans" cxnId="{A3A3AE50-0158-4040-8E78-A95561F21D08}">
      <dgm:prSet/>
      <dgm:spPr/>
      <dgm:t>
        <a:bodyPr/>
        <a:lstStyle/>
        <a:p>
          <a:endParaRPr lang="x-none" sz="1200"/>
        </a:p>
      </dgm:t>
    </dgm:pt>
    <dgm:pt modelId="{AACF6339-D743-4F94-ACA9-C21BA18F35D1}" type="sibTrans" cxnId="{A3A3AE50-0158-4040-8E78-A95561F21D08}">
      <dgm:prSet/>
      <dgm:spPr/>
      <dgm:t>
        <a:bodyPr/>
        <a:lstStyle/>
        <a:p>
          <a:endParaRPr lang="x-none" sz="1200"/>
        </a:p>
      </dgm:t>
    </dgm:pt>
    <dgm:pt modelId="{04EEDD70-4047-431D-97F8-471F5345190E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 smtClean="0"/>
            <a:t> </a:t>
          </a:r>
          <a:r>
            <a:rPr lang="en-US" sz="1600" b="1" kern="1200" dirty="0" smtClean="0"/>
            <a:t>Jesień 2023r</a:t>
          </a:r>
          <a:r>
            <a:rPr lang="en-US" sz="1600" b="1" kern="1200" dirty="0"/>
            <a:t>.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Op-ed SOTEU 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Spotkanie wiceprezesów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ExCom</a:t>
          </a:r>
          <a:endParaRPr lang="x-none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72DB583C-A991-40EA-8C67-C325FB65D5B5}" type="parTrans" cxnId="{8E9CA914-0CF6-45B0-8DEC-19D65D64A793}">
      <dgm:prSet/>
      <dgm:spPr/>
      <dgm:t>
        <a:bodyPr/>
        <a:lstStyle/>
        <a:p>
          <a:endParaRPr lang="x-none" sz="1200"/>
        </a:p>
      </dgm:t>
    </dgm:pt>
    <dgm:pt modelId="{A44D5F9C-8D9E-4B11-A73B-BD4F10F38BDF}" type="sibTrans" cxnId="{8E9CA914-0CF6-45B0-8DEC-19D65D64A793}">
      <dgm:prSet/>
      <dgm:spPr/>
      <dgm:t>
        <a:bodyPr/>
        <a:lstStyle/>
        <a:p>
          <a:endParaRPr lang="x-none" sz="1200"/>
        </a:p>
      </dgm:t>
    </dgm:pt>
    <dgm:pt modelId="{0B0758AB-0C81-4696-B27A-74CE9E412F07}">
      <dgm:prSet phldrT="[Text]" custT="1"/>
      <dgm:spPr/>
      <dgm:t>
        <a:bodyPr/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Pierwsza połowa </a:t>
          </a:r>
          <a:r>
            <a:rPr lang="en-US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2024r</a:t>
          </a: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x-none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DCBB5C3B-10D4-4BA6-BB95-23A806E58FA5}" type="parTrans" cxnId="{C29E0E7C-6B6E-4418-8740-F33318686FC8}">
      <dgm:prSet/>
      <dgm:spPr/>
      <dgm:t>
        <a:bodyPr/>
        <a:lstStyle/>
        <a:p>
          <a:endParaRPr lang="x-none" sz="1200"/>
        </a:p>
      </dgm:t>
    </dgm:pt>
    <dgm:pt modelId="{B73E61FC-FB47-4D26-9A46-EA54303F1191}" type="sibTrans" cxnId="{C29E0E7C-6B6E-4418-8740-F33318686FC8}">
      <dgm:prSet/>
      <dgm:spPr/>
      <dgm:t>
        <a:bodyPr/>
        <a:lstStyle/>
        <a:p>
          <a:endParaRPr lang="x-none" sz="1200"/>
        </a:p>
      </dgm:t>
    </dgm:pt>
    <dgm:pt modelId="{22E492A0-C675-4C42-A737-023F4B16E0E9}">
      <dgm:prSet phldrT="[Text]" custT="1"/>
      <dgm:spPr/>
      <dgm:t>
        <a:bodyPr/>
        <a:lstStyle/>
        <a:p>
          <a:r>
            <a:rPr lang="pl-PL" sz="5400" dirty="0" smtClean="0"/>
            <a:t>EKZZ</a:t>
          </a:r>
          <a:endParaRPr lang="x-none" sz="5400" dirty="0"/>
        </a:p>
      </dgm:t>
    </dgm:pt>
    <dgm:pt modelId="{5B573B38-29F5-482E-83DD-4C608CEAEC21}" type="parTrans" cxnId="{941224A4-97D9-4DBE-A87B-F413D56BE648}">
      <dgm:prSet/>
      <dgm:spPr/>
      <dgm:t>
        <a:bodyPr/>
        <a:lstStyle/>
        <a:p>
          <a:endParaRPr lang="x-none" sz="1200"/>
        </a:p>
      </dgm:t>
    </dgm:pt>
    <dgm:pt modelId="{2C148BD5-4720-4213-AF7C-0201D403E4C5}" type="sibTrans" cxnId="{941224A4-97D9-4DBE-A87B-F413D56BE648}">
      <dgm:prSet/>
      <dgm:spPr/>
      <dgm:t>
        <a:bodyPr/>
        <a:lstStyle/>
        <a:p>
          <a:endParaRPr lang="x-none" sz="1200"/>
        </a:p>
      </dgm:t>
    </dgm:pt>
    <dgm:pt modelId="{2E90B208-D6BE-40AC-B1FB-C8743C052D0C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b="1" kern="1200" dirty="0" smtClean="0"/>
            <a:t> </a:t>
          </a:r>
          <a:r>
            <a:rPr lang="en-US" sz="1600" b="1" kern="1200" dirty="0" smtClean="0"/>
            <a:t>Jesień 2023r</a:t>
          </a:r>
          <a:r>
            <a:rPr lang="en-US" sz="1600" b="1" kern="1200" dirty="0"/>
            <a:t>.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kern="1200" dirty="0"/>
            <a:t>- 13 października: obecność na demonstracji </a:t>
          </a:r>
          <a:r>
            <a:rPr lang="pl-PL" sz="1600" kern="1200" dirty="0" smtClean="0"/>
            <a:t>EKZZ </a:t>
          </a:r>
          <a:r>
            <a:rPr lang="en-US" sz="1600" kern="1200" dirty="0" smtClean="0"/>
            <a:t>Par</a:t>
          </a:r>
          <a:r>
            <a:rPr lang="pl-PL" sz="1600" kern="1200" dirty="0" smtClean="0"/>
            <a:t>yż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Trójstronny Szczyt Społeczny (IB)</a:t>
          </a:r>
        </a:p>
      </dgm:t>
    </dgm:pt>
    <dgm:pt modelId="{A899B8DC-0D63-4F6E-AC07-F153EAF54726}" type="parTrans" cxnId="{90F2164F-8DD3-4DE8-A99E-70BC9C051DD5}">
      <dgm:prSet/>
      <dgm:spPr/>
      <dgm:t>
        <a:bodyPr/>
        <a:lstStyle/>
        <a:p>
          <a:endParaRPr lang="x-none" sz="1200"/>
        </a:p>
      </dgm:t>
    </dgm:pt>
    <dgm:pt modelId="{6DE8114E-991A-4624-8F06-C617AFAB0156}" type="sibTrans" cxnId="{90F2164F-8DD3-4DE8-A99E-70BC9C051DD5}">
      <dgm:prSet/>
      <dgm:spPr/>
      <dgm:t>
        <a:bodyPr/>
        <a:lstStyle/>
        <a:p>
          <a:endParaRPr lang="x-none" sz="1200"/>
        </a:p>
      </dgm:t>
    </dgm:pt>
    <dgm:pt modelId="{452C12B5-ED12-4D9B-8943-82D8DB5E8AA6}">
      <dgm:prSet phldrT="[Text]" custT="1"/>
      <dgm:spPr/>
      <dgm:t>
        <a:bodyPr/>
        <a:lstStyle/>
        <a:p>
          <a:pPr algn="ctr"/>
          <a:r>
            <a:rPr lang="en-US" sz="5400" dirty="0"/>
            <a:t>UE</a:t>
          </a:r>
          <a:endParaRPr lang="x-none" sz="5400" dirty="0"/>
        </a:p>
      </dgm:t>
    </dgm:pt>
    <dgm:pt modelId="{8B33E4B9-30D3-4F39-9184-E5B15B8E996E}" type="parTrans" cxnId="{8F5679D7-495A-47FD-9CC0-1CD50245D78A}">
      <dgm:prSet/>
      <dgm:spPr/>
      <dgm:t>
        <a:bodyPr/>
        <a:lstStyle/>
        <a:p>
          <a:endParaRPr lang="x-none" sz="1200"/>
        </a:p>
      </dgm:t>
    </dgm:pt>
    <dgm:pt modelId="{D6B14F4D-3758-4436-8BE5-50B8615A99A2}" type="sibTrans" cxnId="{8F5679D7-495A-47FD-9CC0-1CD50245D78A}">
      <dgm:prSet/>
      <dgm:spPr/>
      <dgm:t>
        <a:bodyPr/>
        <a:lstStyle/>
        <a:p>
          <a:endParaRPr lang="x-none" sz="1200"/>
        </a:p>
      </dgm:t>
    </dgm:pt>
    <dgm:pt modelId="{4FDDF2FC-6C96-428B-A6A7-1390EF78FC8E}">
      <dgm:prSet phldrT="[Text]" custT="1"/>
      <dgm:spPr/>
      <dgm:t>
        <a:bodyPr/>
        <a:lstStyle/>
        <a:p>
          <a:pPr marL="228600" lvl="1" indent="0" algn="l" defTabSz="889000">
            <a:spcBef>
              <a:spcPct val="0"/>
            </a:spcBef>
            <a:spcAft>
              <a:spcPct val="15000"/>
            </a:spcAft>
            <a:buNone/>
          </a:pPr>
          <a:r>
            <a:rPr lang="pl-PL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Jesień 2023</a:t>
          </a:r>
          <a:r>
            <a:rPr lang="pl-PL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</a:t>
          </a:r>
          <a:r>
            <a:rPr lang="en-US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x-none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CF40B14-A96C-4E58-8E02-091A1A582B20}" type="parTrans" cxnId="{AAED88DF-48DF-4264-B6E1-A947D57303A9}">
      <dgm:prSet/>
      <dgm:spPr/>
      <dgm:t>
        <a:bodyPr/>
        <a:lstStyle/>
        <a:p>
          <a:endParaRPr lang="x-none" sz="1200"/>
        </a:p>
      </dgm:t>
    </dgm:pt>
    <dgm:pt modelId="{E3619AF0-D9EE-4211-B83A-0E797DDB539D}" type="sibTrans" cxnId="{AAED88DF-48DF-4264-B6E1-A947D57303A9}">
      <dgm:prSet/>
      <dgm:spPr/>
      <dgm:t>
        <a:bodyPr/>
        <a:lstStyle/>
        <a:p>
          <a:endParaRPr lang="x-none" sz="1200"/>
        </a:p>
      </dgm:t>
    </dgm:pt>
    <dgm:pt modelId="{C4A49E34-E386-4E24-B31C-3513E0952B26}">
      <dgm:prSet phldrT="[Text]" custT="1"/>
      <dgm:spPr/>
      <dgm:t>
        <a:bodyPr/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Kampania ukierunkowana na IP w 1Q24</a:t>
          </a:r>
          <a:endParaRPr lang="x-none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94FDA8B4-34CA-4C8B-AE02-16381F94F1AE}" type="parTrans" cxnId="{E6C19AA1-631C-4364-8C2D-1CB0C9F6CC5E}">
      <dgm:prSet/>
      <dgm:spPr/>
      <dgm:t>
        <a:bodyPr/>
        <a:lstStyle/>
        <a:p>
          <a:endParaRPr lang="x-none"/>
        </a:p>
      </dgm:t>
    </dgm:pt>
    <dgm:pt modelId="{ED0BD58A-9CCE-4C2E-8AA1-6042D7720A27}" type="sibTrans" cxnId="{E6C19AA1-631C-4364-8C2D-1CB0C9F6CC5E}">
      <dgm:prSet/>
      <dgm:spPr/>
      <dgm:t>
        <a:bodyPr/>
        <a:lstStyle/>
        <a:p>
          <a:endParaRPr lang="x-none"/>
        </a:p>
      </dgm:t>
    </dgm:pt>
    <dgm:pt modelId="{8E0AFAD2-21DE-416A-B738-C26ACEEF09F3}">
      <dgm:prSet phldrT="[Text]" custT="1"/>
      <dgm:spPr/>
      <dgm:t>
        <a:bodyPr/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7506C799-649B-4090-B8DD-1427D42651E4}" type="parTrans" cxnId="{A11BBDA1-7C39-46CD-881C-8F63932A72C7}">
      <dgm:prSet/>
      <dgm:spPr/>
      <dgm:t>
        <a:bodyPr/>
        <a:lstStyle/>
        <a:p>
          <a:endParaRPr lang="x-none"/>
        </a:p>
      </dgm:t>
    </dgm:pt>
    <dgm:pt modelId="{8AA7E396-24F3-4B30-AEAD-458B2A200388}" type="sibTrans" cxnId="{A11BBDA1-7C39-46CD-881C-8F63932A72C7}">
      <dgm:prSet/>
      <dgm:spPr/>
      <dgm:t>
        <a:bodyPr/>
        <a:lstStyle/>
        <a:p>
          <a:endParaRPr lang="x-none"/>
        </a:p>
      </dgm:t>
    </dgm:pt>
    <dgm:pt modelId="{260128E2-7560-40B5-8C2B-4CCA3024FD2E}">
      <dgm:prSet phldrT="[Text]" custT="1"/>
      <dgm:spPr/>
      <dgm:t>
        <a:bodyPr/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Pierwsza połowa </a:t>
          </a:r>
          <a:r>
            <a:rPr lang="en-US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2024r</a:t>
          </a: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x-none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237CE07E-3F75-4F75-9D30-69314491A064}" type="parTrans" cxnId="{971E9C61-640C-4BD8-8C8A-F1F24AB4174F}">
      <dgm:prSet/>
      <dgm:spPr/>
      <dgm:t>
        <a:bodyPr/>
        <a:lstStyle/>
        <a:p>
          <a:endParaRPr lang="x-none"/>
        </a:p>
      </dgm:t>
    </dgm:pt>
    <dgm:pt modelId="{1D33A343-259D-44B3-9800-33FA9B57D671}" type="sibTrans" cxnId="{971E9C61-640C-4BD8-8C8A-F1F24AB4174F}">
      <dgm:prSet/>
      <dgm:spPr/>
      <dgm:t>
        <a:bodyPr/>
        <a:lstStyle/>
        <a:p>
          <a:endParaRPr lang="x-none"/>
        </a:p>
      </dgm:t>
    </dgm:pt>
    <dgm:pt modelId="{9FDCEC6D-23A1-41D7-AEC6-705BE25C5361}">
      <dgm:prSet phldrT="[Text]" custT="1"/>
      <dgm:spPr/>
      <dgm:t>
        <a:bodyPr/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mobilizacja w grudniu TBC</a:t>
          </a:r>
        </a:p>
      </dgm:t>
    </dgm:pt>
    <dgm:pt modelId="{3277973C-53FF-4E21-AB4B-9DD0DA8E8EC5}" type="parTrans" cxnId="{9B8BECBC-4A1B-43BB-9BEE-990230B76997}">
      <dgm:prSet/>
      <dgm:spPr/>
      <dgm:t>
        <a:bodyPr/>
        <a:lstStyle/>
        <a:p>
          <a:endParaRPr lang="x-none"/>
        </a:p>
      </dgm:t>
    </dgm:pt>
    <dgm:pt modelId="{38FE197C-8DCD-4E0B-83DF-AF2801F71B8B}" type="sibTrans" cxnId="{9B8BECBC-4A1B-43BB-9BEE-990230B76997}">
      <dgm:prSet/>
      <dgm:spPr/>
      <dgm:t>
        <a:bodyPr/>
        <a:lstStyle/>
        <a:p>
          <a:endParaRPr lang="x-none"/>
        </a:p>
      </dgm:t>
    </dgm:pt>
    <dgm:pt modelId="{051FEF37-3106-404D-9F6A-3C22FDEE3B59}">
      <dgm:prSet phldrT="[Text]" custT="1"/>
      <dgm:spPr/>
      <dgm:t>
        <a:bodyPr/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Materiały kampanii EP / wydarzenie inaugurujące EP</a:t>
          </a:r>
          <a:endParaRPr lang="x-none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558CFC8E-8944-4C10-8B7D-DD22AB06B38B}" type="parTrans" cxnId="{58283FFB-B4E4-4EF3-9AC4-5919F052120E}">
      <dgm:prSet/>
      <dgm:spPr/>
      <dgm:t>
        <a:bodyPr/>
        <a:lstStyle/>
        <a:p>
          <a:endParaRPr lang="x-none"/>
        </a:p>
      </dgm:t>
    </dgm:pt>
    <dgm:pt modelId="{C2A61B7B-063B-4DE1-9D3B-70D96C4B61CF}" type="sibTrans" cxnId="{58283FFB-B4E4-4EF3-9AC4-5919F052120E}">
      <dgm:prSet/>
      <dgm:spPr/>
      <dgm:t>
        <a:bodyPr/>
        <a:lstStyle/>
        <a:p>
          <a:endParaRPr lang="x-none"/>
        </a:p>
      </dgm:t>
    </dgm:pt>
    <dgm:pt modelId="{ED1D9440-D86D-4863-BC5F-E0C7BB2F6921}">
      <dgm:prSet custT="1"/>
      <dgm:spPr/>
      <dgm:t>
        <a:bodyPr/>
        <a:lstStyle/>
        <a:p>
          <a:pPr marL="228600" lvl="1" indent="0" algn="l" defTabSz="889000"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- 13 września: SOTEU</a:t>
          </a:r>
        </a:p>
      </dgm:t>
    </dgm:pt>
    <dgm:pt modelId="{8C19FD57-9830-4723-B965-A032B5A19A65}" type="parTrans" cxnId="{ED6C5ABD-4F9F-4EA2-96D9-CD44C64E7A2F}">
      <dgm:prSet/>
      <dgm:spPr/>
      <dgm:t>
        <a:bodyPr/>
        <a:lstStyle/>
        <a:p>
          <a:endParaRPr lang="x-none"/>
        </a:p>
      </dgm:t>
    </dgm:pt>
    <dgm:pt modelId="{28E3FB6B-9A61-43EB-887F-0CE7579E19B0}" type="sibTrans" cxnId="{ED6C5ABD-4F9F-4EA2-96D9-CD44C64E7A2F}">
      <dgm:prSet/>
      <dgm:spPr/>
      <dgm:t>
        <a:bodyPr/>
        <a:lstStyle/>
        <a:p>
          <a:endParaRPr lang="x-none"/>
        </a:p>
      </dgm:t>
    </dgm:pt>
    <dgm:pt modelId="{EE0C4811-E594-46D2-BB5A-DB8F151F4E77}">
      <dgm:prSet custT="1"/>
      <dgm:spPr/>
      <dgm:t>
        <a:bodyPr/>
        <a:lstStyle/>
        <a:p>
          <a:pPr marL="228600" lvl="1" indent="0" algn="l" defTabSz="889000"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</a:t>
          </a:r>
          <a:r>
            <a:rPr lang="pl-PL" sz="16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Październik</a:t>
          </a:r>
          <a:r>
            <a:rPr lang="en-US" sz="16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: 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Trójstronny Szczyt Społeczny </a:t>
          </a:r>
        </a:p>
      </dgm:t>
    </dgm:pt>
    <dgm:pt modelId="{6DB19609-1833-481A-A73C-F33577A07794}" type="parTrans" cxnId="{48E2D78E-6F76-417E-935E-D9F7C3063E78}">
      <dgm:prSet/>
      <dgm:spPr/>
      <dgm:t>
        <a:bodyPr/>
        <a:lstStyle/>
        <a:p>
          <a:endParaRPr lang="x-none"/>
        </a:p>
      </dgm:t>
    </dgm:pt>
    <dgm:pt modelId="{07891483-4C03-46FC-A23E-8043C74F7951}" type="sibTrans" cxnId="{48E2D78E-6F76-417E-935E-D9F7C3063E78}">
      <dgm:prSet/>
      <dgm:spPr/>
      <dgm:t>
        <a:bodyPr/>
        <a:lstStyle/>
        <a:p>
          <a:endParaRPr lang="x-none"/>
        </a:p>
      </dgm:t>
    </dgm:pt>
    <dgm:pt modelId="{9494B4B5-A8E4-4FA9-B8ED-C9B7017149A7}">
      <dgm:prSet custT="1"/>
      <dgm:spPr/>
      <dgm:t>
        <a:bodyPr/>
        <a:lstStyle/>
        <a:p>
          <a:pPr marL="228600" lvl="1" indent="0" algn="l" defTabSz="889000"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Pierwsza połowa </a:t>
          </a:r>
          <a:r>
            <a:rPr lang="en-US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2024r</a:t>
          </a: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x-none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CEB90363-89A3-463F-B879-C3E013535636}" type="parTrans" cxnId="{2F4195D8-EDAA-4304-9FCC-EAF3AE116E9C}">
      <dgm:prSet/>
      <dgm:spPr/>
      <dgm:t>
        <a:bodyPr/>
        <a:lstStyle/>
        <a:p>
          <a:endParaRPr lang="x-none"/>
        </a:p>
      </dgm:t>
    </dgm:pt>
    <dgm:pt modelId="{A2176184-E8DB-40B5-87F4-78973F192284}" type="sibTrans" cxnId="{2F4195D8-EDAA-4304-9FCC-EAF3AE116E9C}">
      <dgm:prSet/>
      <dgm:spPr/>
      <dgm:t>
        <a:bodyPr/>
        <a:lstStyle/>
        <a:p>
          <a:endParaRPr lang="x-none"/>
        </a:p>
      </dgm:t>
    </dgm:pt>
    <dgm:pt modelId="{1CD0834E-38AB-4E55-838E-ACBD838562EC}">
      <dgm:prSet custT="1"/>
      <dgm:spPr/>
      <dgm:t>
        <a:bodyPr/>
        <a:lstStyle/>
        <a:p>
          <a:pPr marL="57150" lvl="1" indent="0" algn="l" defTabSz="222250"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  Czerwiec: Wybory do PE</a:t>
          </a:r>
          <a:endParaRPr lang="x-none" sz="16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1A01AD3-2DB2-44D5-8937-B21061F89AE7}" type="parTrans" cxnId="{3864B1C9-4521-45F4-8AF5-6C8A2CB870B4}">
      <dgm:prSet/>
      <dgm:spPr/>
      <dgm:t>
        <a:bodyPr/>
        <a:lstStyle/>
        <a:p>
          <a:endParaRPr lang="x-none"/>
        </a:p>
      </dgm:t>
    </dgm:pt>
    <dgm:pt modelId="{A4A76AA1-BA09-4D74-89E0-166C235B8CC4}" type="sibTrans" cxnId="{3864B1C9-4521-45F4-8AF5-6C8A2CB870B4}">
      <dgm:prSet/>
      <dgm:spPr/>
      <dgm:t>
        <a:bodyPr/>
        <a:lstStyle/>
        <a:p>
          <a:endParaRPr lang="x-none"/>
        </a:p>
      </dgm:t>
    </dgm:pt>
    <dgm:pt modelId="{414249EB-082C-4B3A-80ED-92867EC30A9A}">
      <dgm:prSet custT="1"/>
      <dgm:spPr/>
      <dgm:t>
        <a:bodyPr/>
        <a:lstStyle/>
        <a:p>
          <a:pPr marL="228600" lvl="1" indent="0" algn="l" defTabSz="889000">
            <a:spcBef>
              <a:spcPct val="0"/>
            </a:spcBef>
            <a:spcAft>
              <a:spcPct val="15000"/>
            </a:spcAft>
            <a:buNone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Wydarzenia związane z prezydencją (JT, uwarunkowania społeczne)</a:t>
          </a:r>
        </a:p>
      </dgm:t>
    </dgm:pt>
    <dgm:pt modelId="{E0CBAD6E-E942-41F1-BA8A-29DB763F29EF}" type="parTrans" cxnId="{ED8D6672-4BFF-492D-8D9F-BB5E344AF8B4}">
      <dgm:prSet/>
      <dgm:spPr/>
      <dgm:t>
        <a:bodyPr/>
        <a:lstStyle/>
        <a:p>
          <a:endParaRPr lang="x-none"/>
        </a:p>
      </dgm:t>
    </dgm:pt>
    <dgm:pt modelId="{358D25D7-A32F-422D-9E30-B0D4ED95A773}" type="sibTrans" cxnId="{ED8D6672-4BFF-492D-8D9F-BB5E344AF8B4}">
      <dgm:prSet/>
      <dgm:spPr/>
      <dgm:t>
        <a:bodyPr/>
        <a:lstStyle/>
        <a:p>
          <a:endParaRPr lang="x-none"/>
        </a:p>
      </dgm:t>
    </dgm:pt>
    <dgm:pt modelId="{0067A93E-7D5F-403D-9305-613CA3F69F39}">
      <dgm:prSet custT="1"/>
      <dgm:spPr/>
      <dgm:t>
        <a:bodyPr/>
        <a:lstStyle/>
        <a:p>
          <a:pPr marL="228600" lvl="1" indent="0" algn="l" defTabSz="889000">
            <a:spcBef>
              <a:spcPct val="0"/>
            </a:spcBef>
            <a:spcAft>
              <a:spcPct val="15000"/>
            </a:spcAft>
            <a:buNone/>
          </a:pPr>
          <a:endParaRPr lang="en-US" sz="16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81A2D00-C101-440D-83FD-264C9234E111}" type="parTrans" cxnId="{0C4B072C-D0E8-49C8-944F-B80B28056D45}">
      <dgm:prSet/>
      <dgm:spPr/>
      <dgm:t>
        <a:bodyPr/>
        <a:lstStyle/>
        <a:p>
          <a:endParaRPr lang="x-none"/>
        </a:p>
      </dgm:t>
    </dgm:pt>
    <dgm:pt modelId="{9FFE8032-CC78-4297-8311-1937A8D8E19F}" type="sibTrans" cxnId="{0C4B072C-D0E8-49C8-944F-B80B28056D45}">
      <dgm:prSet/>
      <dgm:spPr/>
      <dgm:t>
        <a:bodyPr/>
        <a:lstStyle/>
        <a:p>
          <a:endParaRPr lang="x-none"/>
        </a:p>
      </dgm:t>
    </dgm:pt>
    <dgm:pt modelId="{14209F64-9CFB-4EFC-8DE0-10A400BC77FF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uruchomienie materiałów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x-none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411495C7-5CA6-4B49-97F2-167126C05C67}" type="parTrans" cxnId="{A889E1F7-4F2B-40F8-8C15-9727AE87F9D1}">
      <dgm:prSet/>
      <dgm:spPr/>
      <dgm:t>
        <a:bodyPr/>
        <a:lstStyle/>
        <a:p>
          <a:endParaRPr lang="x-none"/>
        </a:p>
      </dgm:t>
    </dgm:pt>
    <dgm:pt modelId="{3653E9F8-8EA4-4A22-A782-9DC1E6E8CB4C}" type="sibTrans" cxnId="{A889E1F7-4F2B-40F8-8C15-9727AE87F9D1}">
      <dgm:prSet/>
      <dgm:spPr/>
      <dgm:t>
        <a:bodyPr/>
        <a:lstStyle/>
        <a:p>
          <a:endParaRPr lang="x-none"/>
        </a:p>
      </dgm:t>
    </dgm:pt>
    <dgm:pt modelId="{DB2AE866-D0EA-4097-9F0D-5542A8FAF104}" type="pres">
      <dgm:prSet presAssocID="{D376596B-16B8-4617-B70F-BF446B7A21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5651DC-7860-45CC-B835-1307FA50C1EA}" type="pres">
      <dgm:prSet presAssocID="{F4CAA1FB-FAB9-4FFF-936D-3298BD63B639}" presName="composite" presStyleCnt="0"/>
      <dgm:spPr/>
    </dgm:pt>
    <dgm:pt modelId="{13DDF903-1A4F-4D9E-9155-9C05C62958BE}" type="pres">
      <dgm:prSet presAssocID="{F4CAA1FB-FAB9-4FFF-936D-3298BD63B63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EAB8D6-ECE6-46C6-8F6B-C89B5B5A434B}" type="pres">
      <dgm:prSet presAssocID="{F4CAA1FB-FAB9-4FFF-936D-3298BD63B639}" presName="parSh" presStyleLbl="node1" presStyleIdx="0" presStyleCnt="3"/>
      <dgm:spPr/>
      <dgm:t>
        <a:bodyPr/>
        <a:lstStyle/>
        <a:p>
          <a:endParaRPr lang="en-GB"/>
        </a:p>
      </dgm:t>
    </dgm:pt>
    <dgm:pt modelId="{BABA9148-5D3D-48B4-922F-91BC40E51BC9}" type="pres">
      <dgm:prSet presAssocID="{F4CAA1FB-FAB9-4FFF-936D-3298BD63B639}" presName="desTx" presStyleLbl="fgAcc1" presStyleIdx="0" presStyleCnt="3" custScaleX="107985" custLinFactNeighborX="-16738" custLinFactNeighborY="30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F12F68-CFB8-47D9-A762-146EAD65DFAC}" type="pres">
      <dgm:prSet presAssocID="{AACF6339-D743-4F94-ACA9-C21BA18F35D1}" presName="sibTrans" presStyleLbl="sibTrans2D1" presStyleIdx="0" presStyleCnt="2"/>
      <dgm:spPr/>
      <dgm:t>
        <a:bodyPr/>
        <a:lstStyle/>
        <a:p>
          <a:endParaRPr lang="en-GB"/>
        </a:p>
      </dgm:t>
    </dgm:pt>
    <dgm:pt modelId="{1251874C-B6E2-44E1-A166-20FD394E785D}" type="pres">
      <dgm:prSet presAssocID="{AACF6339-D743-4F94-ACA9-C21BA18F35D1}" presName="connTx" presStyleLbl="sibTrans2D1" presStyleIdx="0" presStyleCnt="2"/>
      <dgm:spPr/>
      <dgm:t>
        <a:bodyPr/>
        <a:lstStyle/>
        <a:p>
          <a:endParaRPr lang="en-GB"/>
        </a:p>
      </dgm:t>
    </dgm:pt>
    <dgm:pt modelId="{177A1FF6-9EC4-412C-B663-EB01FA9BAED1}" type="pres">
      <dgm:prSet presAssocID="{22E492A0-C675-4C42-A737-023F4B16E0E9}" presName="composite" presStyleCnt="0"/>
      <dgm:spPr/>
    </dgm:pt>
    <dgm:pt modelId="{94879890-371C-4831-AE7A-1030CEF7C35D}" type="pres">
      <dgm:prSet presAssocID="{22E492A0-C675-4C42-A737-023F4B16E0E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5F5D18-108F-462B-AF80-36BC8A166822}" type="pres">
      <dgm:prSet presAssocID="{22E492A0-C675-4C42-A737-023F4B16E0E9}" presName="parSh" presStyleLbl="node1" presStyleIdx="1" presStyleCnt="3"/>
      <dgm:spPr/>
      <dgm:t>
        <a:bodyPr/>
        <a:lstStyle/>
        <a:p>
          <a:endParaRPr lang="en-GB"/>
        </a:p>
      </dgm:t>
    </dgm:pt>
    <dgm:pt modelId="{FAFFB60D-8DCF-436C-A8A9-1B377393E552}" type="pres">
      <dgm:prSet presAssocID="{22E492A0-C675-4C42-A737-023F4B16E0E9}" presName="desTx" presStyleLbl="fgAcc1" presStyleIdx="1" presStyleCnt="3" custScaleX="113988" custLinFactNeighborX="-22597" custLinFactNeighborY="30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8259C3-1105-42A0-B895-4593A9E13860}" type="pres">
      <dgm:prSet presAssocID="{2C148BD5-4720-4213-AF7C-0201D403E4C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5326E11-7E5A-4826-A2E1-36C9241066E5}" type="pres">
      <dgm:prSet presAssocID="{2C148BD5-4720-4213-AF7C-0201D403E4C5}" presName="connTx" presStyleLbl="sibTrans2D1" presStyleIdx="1" presStyleCnt="2"/>
      <dgm:spPr/>
      <dgm:t>
        <a:bodyPr/>
        <a:lstStyle/>
        <a:p>
          <a:endParaRPr lang="en-GB"/>
        </a:p>
      </dgm:t>
    </dgm:pt>
    <dgm:pt modelId="{CC128581-4298-4163-B717-7AAC35A1620B}" type="pres">
      <dgm:prSet presAssocID="{452C12B5-ED12-4D9B-8943-82D8DB5E8AA6}" presName="composite" presStyleCnt="0"/>
      <dgm:spPr/>
    </dgm:pt>
    <dgm:pt modelId="{AB23818E-25EC-4BAE-9698-D759C44256D5}" type="pres">
      <dgm:prSet presAssocID="{452C12B5-ED12-4D9B-8943-82D8DB5E8AA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0EC28-802C-41A3-9132-59E40F9BC34E}" type="pres">
      <dgm:prSet presAssocID="{452C12B5-ED12-4D9B-8943-82D8DB5E8AA6}" presName="parSh" presStyleLbl="node1" presStyleIdx="2" presStyleCnt="3"/>
      <dgm:spPr/>
      <dgm:t>
        <a:bodyPr/>
        <a:lstStyle/>
        <a:p>
          <a:endParaRPr lang="en-GB"/>
        </a:p>
      </dgm:t>
    </dgm:pt>
    <dgm:pt modelId="{7CCE1960-07DF-4F5C-879A-5737895965EC}" type="pres">
      <dgm:prSet presAssocID="{452C12B5-ED12-4D9B-8943-82D8DB5E8AA6}" presName="desTx" presStyleLbl="fgAcc1" presStyleIdx="2" presStyleCnt="3" custScaleX="109036" custLinFactNeighborX="-21248" custLinFactNeighborY="82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6B1094-1AA8-4EDC-8911-ADE9091DB5FF}" type="presOf" srcId="{AACF6339-D743-4F94-ACA9-C21BA18F35D1}" destId="{34F12F68-CFB8-47D9-A762-146EAD65DFAC}" srcOrd="0" destOrd="0" presId="urn:microsoft.com/office/officeart/2005/8/layout/process3"/>
    <dgm:cxn modelId="{3864B1C9-4521-45F4-8AF5-6C8A2CB870B4}" srcId="{452C12B5-ED12-4D9B-8943-82D8DB5E8AA6}" destId="{1CD0834E-38AB-4E55-838E-ACBD838562EC}" srcOrd="6" destOrd="0" parTransId="{E1A01AD3-2DB2-44D5-8937-B21061F89AE7}" sibTransId="{A4A76AA1-BA09-4D74-89E0-166C235B8CC4}"/>
    <dgm:cxn modelId="{6D1B7EB4-5E8D-454B-A21E-2B60D9A63F96}" type="presOf" srcId="{0067A93E-7D5F-403D-9305-613CA3F69F39}" destId="{7CCE1960-07DF-4F5C-879A-5737895965EC}" srcOrd="0" destOrd="4" presId="urn:microsoft.com/office/officeart/2005/8/layout/process3"/>
    <dgm:cxn modelId="{1C70F857-CBB4-4FFF-8ACA-5F54BEFA0414}" type="presOf" srcId="{F4CAA1FB-FAB9-4FFF-936D-3298BD63B639}" destId="{13DDF903-1A4F-4D9E-9155-9C05C62958BE}" srcOrd="0" destOrd="0" presId="urn:microsoft.com/office/officeart/2005/8/layout/process3"/>
    <dgm:cxn modelId="{C3BCC94C-19DB-431B-A4F3-D90EAC438388}" type="presOf" srcId="{4FDDF2FC-6C96-428B-A6A7-1390EF78FC8E}" destId="{7CCE1960-07DF-4F5C-879A-5737895965EC}" srcOrd="0" destOrd="0" presId="urn:microsoft.com/office/officeart/2005/8/layout/process3"/>
    <dgm:cxn modelId="{9B8BECBC-4A1B-43BB-9BEE-990230B76997}" srcId="{22E492A0-C675-4C42-A737-023F4B16E0E9}" destId="{9FDCEC6D-23A1-41D7-AEC6-705BE25C5361}" srcOrd="1" destOrd="0" parTransId="{3277973C-53FF-4E21-AB4B-9DD0DA8E8EC5}" sibTransId="{38FE197C-8DCD-4E0B-83DF-AF2801F71B8B}"/>
    <dgm:cxn modelId="{5E90F4AD-E863-4CD5-AE9B-14016086C673}" type="presOf" srcId="{260128E2-7560-40B5-8C2B-4CCA3024FD2E}" destId="{FAFFB60D-8DCF-436C-A8A9-1B377393E552}" srcOrd="0" destOrd="3" presId="urn:microsoft.com/office/officeart/2005/8/layout/process3"/>
    <dgm:cxn modelId="{7EDAC691-DBFA-4E24-9F2A-79FB16CFD05E}" type="presOf" srcId="{2E90B208-D6BE-40AC-B1FB-C8743C052D0C}" destId="{FAFFB60D-8DCF-436C-A8A9-1B377393E552}" srcOrd="0" destOrd="0" presId="urn:microsoft.com/office/officeart/2005/8/layout/process3"/>
    <dgm:cxn modelId="{35AE51AD-492F-470A-8EC1-D3A28E5BA966}" type="presOf" srcId="{2C148BD5-4720-4213-AF7C-0201D403E4C5}" destId="{3C8259C3-1105-42A0-B895-4593A9E13860}" srcOrd="0" destOrd="0" presId="urn:microsoft.com/office/officeart/2005/8/layout/process3"/>
    <dgm:cxn modelId="{0DD843CB-30E6-4DE5-923C-DC02BE4BFEC7}" type="presOf" srcId="{0B0758AB-0C81-4696-B27A-74CE9E412F07}" destId="{BABA9148-5D3D-48B4-922F-91BC40E51BC9}" srcOrd="0" destOrd="2" presId="urn:microsoft.com/office/officeart/2005/8/layout/process3"/>
    <dgm:cxn modelId="{4F31842D-0F44-48D1-B1DD-EF0CF3B053E5}" type="presOf" srcId="{04EEDD70-4047-431D-97F8-471F5345190E}" destId="{BABA9148-5D3D-48B4-922F-91BC40E51BC9}" srcOrd="0" destOrd="0" presId="urn:microsoft.com/office/officeart/2005/8/layout/process3"/>
    <dgm:cxn modelId="{8E9CA914-0CF6-45B0-8DEC-19D65D64A793}" srcId="{F4CAA1FB-FAB9-4FFF-936D-3298BD63B639}" destId="{04EEDD70-4047-431D-97F8-471F5345190E}" srcOrd="0" destOrd="0" parTransId="{72DB583C-A991-40EA-8C67-C325FB65D5B5}" sibTransId="{A44D5F9C-8D9E-4B11-A73B-BD4F10F38BDF}"/>
    <dgm:cxn modelId="{58283FFB-B4E4-4EF3-9AC4-5919F052120E}" srcId="{F4CAA1FB-FAB9-4FFF-936D-3298BD63B639}" destId="{051FEF37-3106-404D-9F6A-3C22FDEE3B59}" srcOrd="3" destOrd="0" parTransId="{558CFC8E-8944-4C10-8B7D-DD22AB06B38B}" sibTransId="{C2A61B7B-063B-4DE1-9D3B-70D96C4B61CF}"/>
    <dgm:cxn modelId="{90F2164F-8DD3-4DE8-A99E-70BC9C051DD5}" srcId="{22E492A0-C675-4C42-A737-023F4B16E0E9}" destId="{2E90B208-D6BE-40AC-B1FB-C8743C052D0C}" srcOrd="0" destOrd="0" parTransId="{A899B8DC-0D63-4F6E-AC07-F153EAF54726}" sibTransId="{6DE8114E-991A-4624-8F06-C617AFAB0156}"/>
    <dgm:cxn modelId="{8C845396-4FB5-4784-AB08-660F5F3A5263}" type="presOf" srcId="{051FEF37-3106-404D-9F6A-3C22FDEE3B59}" destId="{BABA9148-5D3D-48B4-922F-91BC40E51BC9}" srcOrd="0" destOrd="3" presId="urn:microsoft.com/office/officeart/2005/8/layout/process3"/>
    <dgm:cxn modelId="{ED6C5ABD-4F9F-4EA2-96D9-CD44C64E7A2F}" srcId="{452C12B5-ED12-4D9B-8943-82D8DB5E8AA6}" destId="{ED1D9440-D86D-4863-BC5F-E0C7BB2F6921}" srcOrd="1" destOrd="0" parTransId="{8C19FD57-9830-4723-B965-A032B5A19A65}" sibTransId="{28E3FB6B-9A61-43EB-887F-0CE7579E19B0}"/>
    <dgm:cxn modelId="{C29E0E7C-6B6E-4418-8740-F33318686FC8}" srcId="{F4CAA1FB-FAB9-4FFF-936D-3298BD63B639}" destId="{0B0758AB-0C81-4696-B27A-74CE9E412F07}" srcOrd="2" destOrd="0" parTransId="{DCBB5C3B-10D4-4BA6-BB95-23A806E58FA5}" sibTransId="{B73E61FC-FB47-4D26-9A46-EA54303F1191}"/>
    <dgm:cxn modelId="{AAED88DF-48DF-4264-B6E1-A947D57303A9}" srcId="{452C12B5-ED12-4D9B-8943-82D8DB5E8AA6}" destId="{4FDDF2FC-6C96-428B-A6A7-1390EF78FC8E}" srcOrd="0" destOrd="0" parTransId="{ECF40B14-A96C-4E58-8E02-091A1A582B20}" sibTransId="{E3619AF0-D9EE-4211-B83A-0E797DDB539D}"/>
    <dgm:cxn modelId="{A11BBDA1-7C39-46CD-881C-8F63932A72C7}" srcId="{22E492A0-C675-4C42-A737-023F4B16E0E9}" destId="{8E0AFAD2-21DE-416A-B738-C26ACEEF09F3}" srcOrd="2" destOrd="0" parTransId="{7506C799-649B-4090-B8DD-1427D42651E4}" sibTransId="{8AA7E396-24F3-4B30-AEAD-458B2A200388}"/>
    <dgm:cxn modelId="{96B6B527-D62E-4367-93D9-3F3E5B89345B}" type="presOf" srcId="{14209F64-9CFB-4EFC-8DE0-10A400BC77FF}" destId="{BABA9148-5D3D-48B4-922F-91BC40E51BC9}" srcOrd="0" destOrd="1" presId="urn:microsoft.com/office/officeart/2005/8/layout/process3"/>
    <dgm:cxn modelId="{F4C1DF86-1714-44BD-A7B9-40E75144EFC1}" type="presOf" srcId="{F4CAA1FB-FAB9-4FFF-936D-3298BD63B639}" destId="{CBEAB8D6-ECE6-46C6-8F6B-C89B5B5A434B}" srcOrd="1" destOrd="0" presId="urn:microsoft.com/office/officeart/2005/8/layout/process3"/>
    <dgm:cxn modelId="{2F4195D8-EDAA-4304-9FCC-EAF3AE116E9C}" srcId="{452C12B5-ED12-4D9B-8943-82D8DB5E8AA6}" destId="{9494B4B5-A8E4-4FA9-B8ED-C9B7017149A7}" srcOrd="5" destOrd="0" parTransId="{CEB90363-89A3-463F-B879-C3E013535636}" sibTransId="{A2176184-E8DB-40B5-87F4-78973F192284}"/>
    <dgm:cxn modelId="{C4D47FAF-D4BB-475E-836A-AFCC0D889066}" type="presOf" srcId="{D376596B-16B8-4617-B70F-BF446B7A2183}" destId="{DB2AE866-D0EA-4097-9F0D-5542A8FAF104}" srcOrd="0" destOrd="0" presId="urn:microsoft.com/office/officeart/2005/8/layout/process3"/>
    <dgm:cxn modelId="{76C5CD29-2227-499C-97AC-9CBCCAFCDD51}" type="presOf" srcId="{9FDCEC6D-23A1-41D7-AEC6-705BE25C5361}" destId="{FAFFB60D-8DCF-436C-A8A9-1B377393E552}" srcOrd="0" destOrd="1" presId="urn:microsoft.com/office/officeart/2005/8/layout/process3"/>
    <dgm:cxn modelId="{971E9C61-640C-4BD8-8C8A-F1F24AB4174F}" srcId="{22E492A0-C675-4C42-A737-023F4B16E0E9}" destId="{260128E2-7560-40B5-8C2B-4CCA3024FD2E}" srcOrd="3" destOrd="0" parTransId="{237CE07E-3F75-4F75-9D30-69314491A064}" sibTransId="{1D33A343-259D-44B3-9800-33FA9B57D671}"/>
    <dgm:cxn modelId="{A3A3AE50-0158-4040-8E78-A95561F21D08}" srcId="{D376596B-16B8-4617-B70F-BF446B7A2183}" destId="{F4CAA1FB-FAB9-4FFF-936D-3298BD63B639}" srcOrd="0" destOrd="0" parTransId="{853C9A75-89F6-4D02-8679-9CAFD701644B}" sibTransId="{AACF6339-D743-4F94-ACA9-C21BA18F35D1}"/>
    <dgm:cxn modelId="{E6C19AA1-631C-4364-8C2D-1CB0C9F6CC5E}" srcId="{22E492A0-C675-4C42-A737-023F4B16E0E9}" destId="{C4A49E34-E386-4E24-B31C-3513E0952B26}" srcOrd="4" destOrd="0" parTransId="{94FDA8B4-34CA-4C8B-AE02-16381F94F1AE}" sibTransId="{ED0BD58A-9CCE-4C2E-8AA1-6042D7720A27}"/>
    <dgm:cxn modelId="{48E2D78E-6F76-417E-935E-D9F7C3063E78}" srcId="{452C12B5-ED12-4D9B-8943-82D8DB5E8AA6}" destId="{EE0C4811-E594-46D2-BB5A-DB8F151F4E77}" srcOrd="2" destOrd="0" parTransId="{6DB19609-1833-481A-A73C-F33577A07794}" sibTransId="{07891483-4C03-46FC-A23E-8043C74F7951}"/>
    <dgm:cxn modelId="{A6A5105E-0C26-4F31-90BE-D383BE6E9A2A}" type="presOf" srcId="{452C12B5-ED12-4D9B-8943-82D8DB5E8AA6}" destId="{AB23818E-25EC-4BAE-9698-D759C44256D5}" srcOrd="0" destOrd="0" presId="urn:microsoft.com/office/officeart/2005/8/layout/process3"/>
    <dgm:cxn modelId="{903B7EE6-43B2-4FC1-A419-B4E4E358764C}" type="presOf" srcId="{ED1D9440-D86D-4863-BC5F-E0C7BB2F6921}" destId="{7CCE1960-07DF-4F5C-879A-5737895965EC}" srcOrd="0" destOrd="1" presId="urn:microsoft.com/office/officeart/2005/8/layout/process3"/>
    <dgm:cxn modelId="{70669768-8E15-4EF6-8F1E-5E6AE1CD4DFD}" type="presOf" srcId="{22E492A0-C675-4C42-A737-023F4B16E0E9}" destId="{94879890-371C-4831-AE7A-1030CEF7C35D}" srcOrd="0" destOrd="0" presId="urn:microsoft.com/office/officeart/2005/8/layout/process3"/>
    <dgm:cxn modelId="{61BB9C4E-A5DF-45D7-9B37-FC5E2C10F2F9}" type="presOf" srcId="{1CD0834E-38AB-4E55-838E-ACBD838562EC}" destId="{7CCE1960-07DF-4F5C-879A-5737895965EC}" srcOrd="0" destOrd="6" presId="urn:microsoft.com/office/officeart/2005/8/layout/process3"/>
    <dgm:cxn modelId="{8F5679D7-495A-47FD-9CC0-1CD50245D78A}" srcId="{D376596B-16B8-4617-B70F-BF446B7A2183}" destId="{452C12B5-ED12-4D9B-8943-82D8DB5E8AA6}" srcOrd="2" destOrd="0" parTransId="{8B33E4B9-30D3-4F39-9184-E5B15B8E996E}" sibTransId="{D6B14F4D-3758-4436-8BE5-50B8615A99A2}"/>
    <dgm:cxn modelId="{6001E0BC-B4C0-44C4-A3B9-367DCFF50EF9}" type="presOf" srcId="{22E492A0-C675-4C42-A737-023F4B16E0E9}" destId="{605F5D18-108F-462B-AF80-36BC8A166822}" srcOrd="1" destOrd="0" presId="urn:microsoft.com/office/officeart/2005/8/layout/process3"/>
    <dgm:cxn modelId="{A889E1F7-4F2B-40F8-8C15-9727AE87F9D1}" srcId="{F4CAA1FB-FAB9-4FFF-936D-3298BD63B639}" destId="{14209F64-9CFB-4EFC-8DE0-10A400BC77FF}" srcOrd="1" destOrd="0" parTransId="{411495C7-5CA6-4B49-97F2-167126C05C67}" sibTransId="{3653E9F8-8EA4-4A22-A782-9DC1E6E8CB4C}"/>
    <dgm:cxn modelId="{941224A4-97D9-4DBE-A87B-F413D56BE648}" srcId="{D376596B-16B8-4617-B70F-BF446B7A2183}" destId="{22E492A0-C675-4C42-A737-023F4B16E0E9}" srcOrd="1" destOrd="0" parTransId="{5B573B38-29F5-482E-83DD-4C608CEAEC21}" sibTransId="{2C148BD5-4720-4213-AF7C-0201D403E4C5}"/>
    <dgm:cxn modelId="{845503B5-C7A8-4594-B40B-15FFABA4AC96}" type="presOf" srcId="{C4A49E34-E386-4E24-B31C-3513E0952B26}" destId="{FAFFB60D-8DCF-436C-A8A9-1B377393E552}" srcOrd="0" destOrd="4" presId="urn:microsoft.com/office/officeart/2005/8/layout/process3"/>
    <dgm:cxn modelId="{0496CD02-2173-4DF1-AC37-C4D3FC9C44E6}" type="presOf" srcId="{2C148BD5-4720-4213-AF7C-0201D403E4C5}" destId="{05326E11-7E5A-4826-A2E1-36C9241066E5}" srcOrd="1" destOrd="0" presId="urn:microsoft.com/office/officeart/2005/8/layout/process3"/>
    <dgm:cxn modelId="{56E69600-BBB3-4866-BF9E-16CE8F5680CA}" type="presOf" srcId="{452C12B5-ED12-4D9B-8943-82D8DB5E8AA6}" destId="{7000EC28-802C-41A3-9132-59E40F9BC34E}" srcOrd="1" destOrd="0" presId="urn:microsoft.com/office/officeart/2005/8/layout/process3"/>
    <dgm:cxn modelId="{0C4B072C-D0E8-49C8-944F-B80B28056D45}" srcId="{452C12B5-ED12-4D9B-8943-82D8DB5E8AA6}" destId="{0067A93E-7D5F-403D-9305-613CA3F69F39}" srcOrd="4" destOrd="0" parTransId="{E81A2D00-C101-440D-83FD-264C9234E111}" sibTransId="{9FFE8032-CC78-4297-8311-1937A8D8E19F}"/>
    <dgm:cxn modelId="{14BF9248-66B0-427D-9ABB-C4CC69802DEA}" type="presOf" srcId="{EE0C4811-E594-46D2-BB5A-DB8F151F4E77}" destId="{7CCE1960-07DF-4F5C-879A-5737895965EC}" srcOrd="0" destOrd="2" presId="urn:microsoft.com/office/officeart/2005/8/layout/process3"/>
    <dgm:cxn modelId="{84C82B2B-E557-4D31-975B-A8AC36CEF319}" type="presOf" srcId="{8E0AFAD2-21DE-416A-B738-C26ACEEF09F3}" destId="{FAFFB60D-8DCF-436C-A8A9-1B377393E552}" srcOrd="0" destOrd="2" presId="urn:microsoft.com/office/officeart/2005/8/layout/process3"/>
    <dgm:cxn modelId="{ED8D6672-4BFF-492D-8D9F-BB5E344AF8B4}" srcId="{452C12B5-ED12-4D9B-8943-82D8DB5E8AA6}" destId="{414249EB-082C-4B3A-80ED-92867EC30A9A}" srcOrd="3" destOrd="0" parTransId="{E0CBAD6E-E942-41F1-BA8A-29DB763F29EF}" sibTransId="{358D25D7-A32F-422D-9E30-B0D4ED95A773}"/>
    <dgm:cxn modelId="{6F2D9933-96EC-48CC-8D30-40560EEC2313}" type="presOf" srcId="{AACF6339-D743-4F94-ACA9-C21BA18F35D1}" destId="{1251874C-B6E2-44E1-A166-20FD394E785D}" srcOrd="1" destOrd="0" presId="urn:microsoft.com/office/officeart/2005/8/layout/process3"/>
    <dgm:cxn modelId="{084686EB-8DC6-44F2-817A-7F7952EF7769}" type="presOf" srcId="{9494B4B5-A8E4-4FA9-B8ED-C9B7017149A7}" destId="{7CCE1960-07DF-4F5C-879A-5737895965EC}" srcOrd="0" destOrd="5" presId="urn:microsoft.com/office/officeart/2005/8/layout/process3"/>
    <dgm:cxn modelId="{03BAD2B0-7685-46A2-ADC9-12C55E6B8AEC}" type="presOf" srcId="{414249EB-082C-4B3A-80ED-92867EC30A9A}" destId="{7CCE1960-07DF-4F5C-879A-5737895965EC}" srcOrd="0" destOrd="3" presId="urn:microsoft.com/office/officeart/2005/8/layout/process3"/>
    <dgm:cxn modelId="{DFF47438-7404-4C44-9692-7705E568F629}" type="presParOf" srcId="{DB2AE866-D0EA-4097-9F0D-5542A8FAF104}" destId="{4D5651DC-7860-45CC-B835-1307FA50C1EA}" srcOrd="0" destOrd="0" presId="urn:microsoft.com/office/officeart/2005/8/layout/process3"/>
    <dgm:cxn modelId="{F0D0DF0C-F6FB-485F-9248-95FC0FE9728C}" type="presParOf" srcId="{4D5651DC-7860-45CC-B835-1307FA50C1EA}" destId="{13DDF903-1A4F-4D9E-9155-9C05C62958BE}" srcOrd="0" destOrd="0" presId="urn:microsoft.com/office/officeart/2005/8/layout/process3"/>
    <dgm:cxn modelId="{45B0F8A8-695B-47CC-AE6D-FD1EB8EEE238}" type="presParOf" srcId="{4D5651DC-7860-45CC-B835-1307FA50C1EA}" destId="{CBEAB8D6-ECE6-46C6-8F6B-C89B5B5A434B}" srcOrd="1" destOrd="0" presId="urn:microsoft.com/office/officeart/2005/8/layout/process3"/>
    <dgm:cxn modelId="{A0E6B222-B183-4767-800D-4B3515F40BE3}" type="presParOf" srcId="{4D5651DC-7860-45CC-B835-1307FA50C1EA}" destId="{BABA9148-5D3D-48B4-922F-91BC40E51BC9}" srcOrd="2" destOrd="0" presId="urn:microsoft.com/office/officeart/2005/8/layout/process3"/>
    <dgm:cxn modelId="{F4EDD004-A36F-4362-977E-316DEEF692D2}" type="presParOf" srcId="{DB2AE866-D0EA-4097-9F0D-5542A8FAF104}" destId="{34F12F68-CFB8-47D9-A762-146EAD65DFAC}" srcOrd="1" destOrd="0" presId="urn:microsoft.com/office/officeart/2005/8/layout/process3"/>
    <dgm:cxn modelId="{8A4A95AC-FCEA-4D44-B1C7-0AC7B3BAAA46}" type="presParOf" srcId="{34F12F68-CFB8-47D9-A762-146EAD65DFAC}" destId="{1251874C-B6E2-44E1-A166-20FD394E785D}" srcOrd="0" destOrd="0" presId="urn:microsoft.com/office/officeart/2005/8/layout/process3"/>
    <dgm:cxn modelId="{884D9C3D-44AF-41CB-B408-ABEC57D81062}" type="presParOf" srcId="{DB2AE866-D0EA-4097-9F0D-5542A8FAF104}" destId="{177A1FF6-9EC4-412C-B663-EB01FA9BAED1}" srcOrd="2" destOrd="0" presId="urn:microsoft.com/office/officeart/2005/8/layout/process3"/>
    <dgm:cxn modelId="{0A5FBD95-B132-42E0-9949-387917CCA1D1}" type="presParOf" srcId="{177A1FF6-9EC4-412C-B663-EB01FA9BAED1}" destId="{94879890-371C-4831-AE7A-1030CEF7C35D}" srcOrd="0" destOrd="0" presId="urn:microsoft.com/office/officeart/2005/8/layout/process3"/>
    <dgm:cxn modelId="{DBC26F49-EFED-4354-A486-D244B995531C}" type="presParOf" srcId="{177A1FF6-9EC4-412C-B663-EB01FA9BAED1}" destId="{605F5D18-108F-462B-AF80-36BC8A166822}" srcOrd="1" destOrd="0" presId="urn:microsoft.com/office/officeart/2005/8/layout/process3"/>
    <dgm:cxn modelId="{BB86226E-5682-4F16-8385-B916A88C131E}" type="presParOf" srcId="{177A1FF6-9EC4-412C-B663-EB01FA9BAED1}" destId="{FAFFB60D-8DCF-436C-A8A9-1B377393E552}" srcOrd="2" destOrd="0" presId="urn:microsoft.com/office/officeart/2005/8/layout/process3"/>
    <dgm:cxn modelId="{BF9BC0B1-CB8C-4B83-9369-11C232B5B210}" type="presParOf" srcId="{DB2AE866-D0EA-4097-9F0D-5542A8FAF104}" destId="{3C8259C3-1105-42A0-B895-4593A9E13860}" srcOrd="3" destOrd="0" presId="urn:microsoft.com/office/officeart/2005/8/layout/process3"/>
    <dgm:cxn modelId="{7BD47B58-9EF9-458E-A59F-F839A2DAADB3}" type="presParOf" srcId="{3C8259C3-1105-42A0-B895-4593A9E13860}" destId="{05326E11-7E5A-4826-A2E1-36C9241066E5}" srcOrd="0" destOrd="0" presId="urn:microsoft.com/office/officeart/2005/8/layout/process3"/>
    <dgm:cxn modelId="{4EB26F39-34E5-4AE0-8176-A776CE6A6C5E}" type="presParOf" srcId="{DB2AE866-D0EA-4097-9F0D-5542A8FAF104}" destId="{CC128581-4298-4163-B717-7AAC35A1620B}" srcOrd="4" destOrd="0" presId="urn:microsoft.com/office/officeart/2005/8/layout/process3"/>
    <dgm:cxn modelId="{BB238E24-C06F-41FB-B681-D20F90A6ED0B}" type="presParOf" srcId="{CC128581-4298-4163-B717-7AAC35A1620B}" destId="{AB23818E-25EC-4BAE-9698-D759C44256D5}" srcOrd="0" destOrd="0" presId="urn:microsoft.com/office/officeart/2005/8/layout/process3"/>
    <dgm:cxn modelId="{3D9D4A97-63C1-4695-BE20-CBF088B3C2EC}" type="presParOf" srcId="{CC128581-4298-4163-B717-7AAC35A1620B}" destId="{7000EC28-802C-41A3-9132-59E40F9BC34E}" srcOrd="1" destOrd="0" presId="urn:microsoft.com/office/officeart/2005/8/layout/process3"/>
    <dgm:cxn modelId="{BE9260D5-2E39-4F79-BABD-8BA8E8A4BF94}" type="presParOf" srcId="{CC128581-4298-4163-B717-7AAC35A1620B}" destId="{7CCE1960-07DF-4F5C-879A-5737895965E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AB8D6-ECE6-46C6-8F6B-C89B5B5A434B}">
      <dsp:nvSpPr>
        <dsp:cNvPr id="0" name=""/>
        <dsp:cNvSpPr/>
      </dsp:nvSpPr>
      <dsp:spPr>
        <a:xfrm>
          <a:off x="14556" y="-31798"/>
          <a:ext cx="2512426" cy="1507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 smtClean="0"/>
            <a:t>industriAll Europe</a:t>
          </a:r>
          <a:endParaRPr lang="x-none" sz="3000" b="1" kern="1200" dirty="0"/>
        </a:p>
      </dsp:txBody>
      <dsp:txXfrm>
        <a:off x="14556" y="-31798"/>
        <a:ext cx="2512426" cy="1004970"/>
      </dsp:txXfrm>
    </dsp:sp>
    <dsp:sp modelId="{BABA9148-5D3D-48B4-922F-91BC40E51BC9}">
      <dsp:nvSpPr>
        <dsp:cNvPr id="0" name=""/>
        <dsp:cNvSpPr/>
      </dsp:nvSpPr>
      <dsp:spPr>
        <a:xfrm>
          <a:off x="7392" y="973171"/>
          <a:ext cx="2713043" cy="437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pl-PL" sz="1600" b="1" kern="1200" dirty="0" smtClean="0"/>
            <a:t> </a:t>
          </a:r>
          <a:r>
            <a:rPr lang="en-US" sz="1600" b="1" kern="1200" dirty="0" smtClean="0"/>
            <a:t>Jesień 2023r</a:t>
          </a:r>
          <a:r>
            <a:rPr lang="en-US" sz="1600" b="1" kern="1200" dirty="0"/>
            <a:t>.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Op-ed SOTEU 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Spotkanie wiceprezesów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ExCom</a:t>
          </a:r>
          <a:endParaRPr lang="x-none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uruchomienie materiałów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x-none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Pierwsza połowa </a:t>
          </a:r>
          <a:r>
            <a:rPr lang="en-US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2024r</a:t>
          </a: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x-none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Materiały kampanii EP / wydarzenie inaugurujące EP</a:t>
          </a:r>
          <a:endParaRPr lang="x-none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86854" y="1052633"/>
        <a:ext cx="2554119" cy="4215076"/>
      </dsp:txXfrm>
    </dsp:sp>
    <dsp:sp modelId="{34F12F68-CFB8-47D9-A762-146EAD65DFAC}">
      <dsp:nvSpPr>
        <dsp:cNvPr id="0" name=""/>
        <dsp:cNvSpPr/>
      </dsp:nvSpPr>
      <dsp:spPr>
        <a:xfrm>
          <a:off x="2932458" y="158231"/>
          <a:ext cx="859608" cy="624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400" kern="1200"/>
        </a:p>
      </dsp:txBody>
      <dsp:txXfrm>
        <a:off x="2932458" y="283213"/>
        <a:ext cx="672135" cy="374946"/>
      </dsp:txXfrm>
    </dsp:sp>
    <dsp:sp modelId="{605F5D18-108F-462B-AF80-36BC8A166822}">
      <dsp:nvSpPr>
        <dsp:cNvPr id="0" name=""/>
        <dsp:cNvSpPr/>
      </dsp:nvSpPr>
      <dsp:spPr>
        <a:xfrm>
          <a:off x="4148885" y="-31798"/>
          <a:ext cx="2512426" cy="1507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400" kern="1200" dirty="0" smtClean="0"/>
            <a:t>EKZZ</a:t>
          </a:r>
          <a:endParaRPr lang="x-none" sz="5400" kern="1200" dirty="0"/>
        </a:p>
      </dsp:txBody>
      <dsp:txXfrm>
        <a:off x="4148885" y="-31798"/>
        <a:ext cx="2512426" cy="1004970"/>
      </dsp:txXfrm>
    </dsp:sp>
    <dsp:sp modelId="{FAFFB60D-8DCF-436C-A8A9-1B377393E552}">
      <dsp:nvSpPr>
        <dsp:cNvPr id="0" name=""/>
        <dsp:cNvSpPr/>
      </dsp:nvSpPr>
      <dsp:spPr>
        <a:xfrm>
          <a:off x="3919107" y="973171"/>
          <a:ext cx="2863864" cy="437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 </a:t>
          </a:r>
          <a:r>
            <a:rPr lang="en-US" sz="1600" b="1" kern="1200" dirty="0" smtClean="0"/>
            <a:t>Jesień 2023r</a:t>
          </a:r>
          <a:r>
            <a:rPr lang="en-US" sz="1600" b="1" kern="1200" dirty="0"/>
            <a:t>.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- 13 października: obecność na demonstracji </a:t>
          </a:r>
          <a:r>
            <a:rPr lang="pl-PL" sz="1600" kern="1200" dirty="0" smtClean="0"/>
            <a:t>EKZZ </a:t>
          </a:r>
          <a:r>
            <a:rPr lang="en-US" sz="1600" kern="1200" dirty="0" smtClean="0"/>
            <a:t>Par</a:t>
          </a:r>
          <a:r>
            <a:rPr lang="pl-PL" sz="1600" kern="1200" dirty="0" smtClean="0"/>
            <a:t>yż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Trójstronny Szczyt Społeczny (IB)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mobilizacja w grudniu TBC</a:t>
          </a: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Pierwsza połowa </a:t>
          </a:r>
          <a:r>
            <a:rPr lang="en-US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2024r</a:t>
          </a: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x-none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Kampania ukierunkowana na IP w 1Q24</a:t>
          </a:r>
          <a:endParaRPr lang="x-none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02987" y="1057051"/>
        <a:ext cx="2696104" cy="4206240"/>
      </dsp:txXfrm>
    </dsp:sp>
    <dsp:sp modelId="{3C8259C3-1105-42A0-B895-4593A9E13860}">
      <dsp:nvSpPr>
        <dsp:cNvPr id="0" name=""/>
        <dsp:cNvSpPr/>
      </dsp:nvSpPr>
      <dsp:spPr>
        <a:xfrm>
          <a:off x="7085640" y="158231"/>
          <a:ext cx="899576" cy="624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400" kern="1200"/>
        </a:p>
      </dsp:txBody>
      <dsp:txXfrm>
        <a:off x="7085640" y="283213"/>
        <a:ext cx="712103" cy="374946"/>
      </dsp:txXfrm>
    </dsp:sp>
    <dsp:sp modelId="{7000EC28-802C-41A3-9132-59E40F9BC34E}">
      <dsp:nvSpPr>
        <dsp:cNvPr id="0" name=""/>
        <dsp:cNvSpPr/>
      </dsp:nvSpPr>
      <dsp:spPr>
        <a:xfrm>
          <a:off x="8358625" y="-31798"/>
          <a:ext cx="2512426" cy="1507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20574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UE</a:t>
          </a:r>
          <a:endParaRPr lang="x-none" sz="5400" kern="1200" dirty="0"/>
        </a:p>
      </dsp:txBody>
      <dsp:txXfrm>
        <a:off x="8358625" y="-31798"/>
        <a:ext cx="2512426" cy="1004970"/>
      </dsp:txXfrm>
    </dsp:sp>
    <dsp:sp modelId="{7CCE1960-07DF-4F5C-879A-5737895965EC}">
      <dsp:nvSpPr>
        <dsp:cNvPr id="0" name=""/>
        <dsp:cNvSpPr/>
      </dsp:nvSpPr>
      <dsp:spPr>
        <a:xfrm>
          <a:off x="8224947" y="973171"/>
          <a:ext cx="2739449" cy="437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Jesień 2023</a:t>
          </a:r>
          <a:r>
            <a:rPr lang="pl-PL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</a:t>
          </a:r>
          <a:r>
            <a:rPr lang="en-US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x-none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- 13 września: SOTEU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</a:t>
          </a:r>
          <a:r>
            <a:rPr lang="pl-PL" sz="16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Październik</a:t>
          </a:r>
          <a:r>
            <a:rPr lang="en-US" sz="16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: </a:t>
          </a: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Trójstronny Szczyt Społeczny 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- Wydarzenia związane z prezydencją (JT, uwarunkowania społeczne)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Pierwsza połowa </a:t>
          </a:r>
          <a:r>
            <a:rPr lang="en-US" sz="16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2024r</a:t>
          </a:r>
          <a:r>
            <a:rPr lang="en-US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x-none" sz="1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  Czerwiec: Wybory do PE</a:t>
          </a:r>
          <a:endParaRPr lang="x-none" sz="16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8305183" y="1053407"/>
        <a:ext cx="2578977" cy="4213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320DD-F6B1-4199-A0BF-33479E23651A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Kliknij, aby edytować style tekstu głównego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A044B-46CD-42CF-AF54-019250117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FF8B-DB3B-9D4B-BB18-EECBDAF2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2150AC-ED92-C64D-9DAB-B3E46FB5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192ECD-99C3-1544-A128-D25F88EF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1A6A-1721-7745-885A-4ABA4547E382}" type="datetime1">
              <a:t>01.02.2024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913DB-BB40-C142-AB86-6C8ECC21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C07D7-F094-BB45-A0B2-101B45FA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5947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FDB36-EE3D-7940-9F09-D52D4E85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CDC961-0E4F-B34D-BD08-CDBFC38FB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1AEFC-2748-D245-B6D6-AA4F3B4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DB57-FB9F-DE45-B469-BC044377BF01}" type="datetime1">
              <a:t>01.02.2024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552685-7EFA-A446-9E2C-B71D35F0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85BFC2-2A90-A740-B182-1FFC4E3B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8390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52DF1F-8FB0-984D-82A7-36187273A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5F6BC2-A2B0-994E-BF4D-DC65DF64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00CC34-1C4E-3E49-89D9-E848AC1B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134-46B7-524C-94C6-FBDC7747A02E}" type="datetime1">
              <a:t>01.02.2024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D3AEC-4C7B-7247-9A9D-820584FA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76C1F7-6F73-8E41-8547-0221C40A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479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358A5-7245-B44B-BEAA-9D32EAD8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7EC036-6AF8-884E-91B0-12BC8AA2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3BEFBF-2D50-F04D-B118-51563E3A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A6EC-4CC1-1145-AB6A-9C847D9146D3}" type="datetime1">
              <a:t>01.02.2024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688C3-7BE1-3C41-B370-D7090EE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89D808-04F5-4242-9109-9CF9764B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2407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57CCF-BD76-9C4B-A364-EC8A6B31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6C27B7-66C8-0247-8210-9B22F4E7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AC011A-4BBE-1347-A559-25BF6058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3502-7974-E848-BF2C-8F8C41E0FCF2}" type="datetime1">
              <a:t>01.02.2024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37494F-4B0E-FE4A-9AA7-A9C140D3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321225-9BD3-5949-80D5-0380E6DA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6839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BC73E-756A-F84F-920C-99EE0E3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1AFA0-9FA0-7948-829B-24B5E3A1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6F484D-D5EE-0541-84D5-D06077FB4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6D262D-BFDB-804D-9B2C-BFE6E243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5C5B-6397-2247-A2D1-F084166880ED}" type="datetime1">
              <a:t>01.02.2024</a:t>
            </a:fld>
            <a:endParaRPr lang="x-non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DFFC7-4C66-6243-B14E-076CB6A4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B94788-1D33-BB41-8125-B0B38D5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2027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E22CE-AB31-2549-8E7F-E2FF3F8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AE2F9D-CBA8-C642-852C-23483180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42B825-55AE-F341-A436-994E60B32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9B317A-E4FB-D64E-AB78-1C01EC268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19D19A-E7E8-1E4F-8A62-AC60247B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D35135-057F-3140-8147-C7C8C151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145-8505-3342-8518-5FF9464AFCFE}" type="datetime1">
              <a:t>01.02.2024</a:t>
            </a:fld>
            <a:endParaRPr lang="x-non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84021A-1E6B-B74E-9EDE-1E8E072F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1A19166-2173-F64A-B58D-40A4D149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9777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78A41-12FA-F94B-9833-20A8933B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4236DB-4683-884B-A4EB-F52C741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9033-B315-F444-9CB4-5677DC334A1B}" type="datetime1">
              <a:t>01.02.2024</a:t>
            </a:fld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24EEA5-B9F5-ED42-BF8C-AE823CF6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C0A39F-F18D-9E47-8478-7FAC3AAB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0112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ECD411-E45C-DF4B-BDE0-A856A3D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2AD1-D91F-A346-B2C7-A091F1A73889}" type="datetime1">
              <a:t>01.02.2024</a:t>
            </a:fld>
            <a:endParaRPr lang="x-non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2C8E7-5A75-4741-A388-0477E48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7A3A03-B59E-6D40-9D98-9475212B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5765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A6D8F-9414-AD4F-B957-FC658E3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745F65-7712-954F-BC86-B1C8598D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BA1907-3435-CF41-B56A-5BAB0E77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9AD01F-BDC8-AB49-898B-9B79DEFB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5FA-5E22-3840-AF0A-43DF2ED5C656}" type="datetime1">
              <a:t>01.02.2024</a:t>
            </a:fld>
            <a:endParaRPr lang="x-non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660099-1F48-9B40-9A87-F6A21586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7B5FD3-852F-6349-8E8A-40B693B1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8377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40C14-B28B-5647-BF96-7F17D5B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F46F77-A201-7A41-BA5D-FC79C6C0E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08B736-F36A-B946-A200-88498935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53D450-C539-2943-8DA8-CBE4DAA2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882C-5515-B94D-AAAC-CE9700243530}" type="datetime1">
              <a:t>01.02.2024</a:t>
            </a:fld>
            <a:endParaRPr lang="x-non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D23783-8C3A-6A43-873C-07BC6458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09713-4F4D-2D4B-AA99-F81EE3A2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4931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p14="http://schemas.microsoft.com/office/powerpoint/2010/main" xmlns:a16="http://schemas.microsoft.com/office/drawing/2014/main" id="{A848D650-4F92-9843-A5FA-73F8ED4B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Kliknij, aby edytować styl tytułu głównego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p14="http://schemas.microsoft.com/office/powerpoint/2010/main" xmlns:a16="http://schemas.microsoft.com/office/drawing/2014/main" id="{C16959A5-280F-5B4A-A0D2-2615E9C3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Kliknij, aby edytować style tekstu głównego</a:t>
            </a:r>
          </a:p>
          <a:p>
            <a:pPr lvl="1"/>
            <a:r>
              <a:rPr lang="en-GB"/>
              <a:t>Drugi poziom</a:t>
            </a:r>
          </a:p>
          <a:p>
            <a:pPr lvl="2"/>
            <a:r>
              <a:rPr lang="en-GB"/>
              <a:t>Trzeci poziom</a:t>
            </a:r>
          </a:p>
          <a:p>
            <a:pPr lvl="3"/>
            <a:r>
              <a:rPr lang="en-GB"/>
              <a:t>Czwarty poziom</a:t>
            </a:r>
          </a:p>
          <a:p>
            <a:pPr lvl="4"/>
            <a:r>
              <a:rPr lang="en-GB"/>
              <a:t>Piąty poziom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p14="http://schemas.microsoft.com/office/powerpoint/2010/main" xmlns:a16="http://schemas.microsoft.com/office/drawing/2014/main" id="{02F5B3ED-FC97-4843-9A62-AD17970B0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F369-F5B0-7E47-96EF-B8096C9B342A}" type="datetime1">
              <a:t>01.02.2024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p14="http://schemas.microsoft.com/office/powerpoint/2010/main" xmlns:a16="http://schemas.microsoft.com/office/drawing/2014/main" id="{9A041C1E-077A-324E-825A-E9F792B5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Tytuł prezentacji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p14="http://schemas.microsoft.com/office/powerpoint/2010/main" xmlns:a16="http://schemas.microsoft.com/office/drawing/2014/main" id="{8999A4B4-BA7A-E948-AA1B-58E52C23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EE5-D7C8-134E-8566-B8063E6CCBBD}" type="slidenum"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301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iall-europe.eu/index.asp#bb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4="http://schemas.microsoft.com/office/drawing/2010/main" xmlns:ahyp="http://schemas.microsoft.com/office/drawing/2018/hyperlinkcolor" xmlns:p14="http://schemas.microsoft.com/office/powerpoint/2010/main" xmlns:a16="http://schemas.microsoft.com/office/drawing/2014/main" id="{08AAC6BF-7B43-D24A-A389-D5B9500C5029}"/>
              </a:ext>
            </a:extLst>
          </p:cNvPr>
          <p:cNvSpPr/>
          <p:nvPr/>
        </p:nvSpPr>
        <p:spPr>
          <a:xfrm>
            <a:off x="0" y="1922547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4="http://schemas.microsoft.com/office/drawing/2010/main" xmlns:ahyp="http://schemas.microsoft.com/office/drawing/2018/hyperlinkcolor" xmlns:p14="http://schemas.microsoft.com/office/powerpoint/2010/main" xmlns:a16="http://schemas.microsoft.com/office/drawing/2014/main" id="{DF5E5822-2C9C-154C-8911-E36ACF62B7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41" b="29591"/>
          <a:stretch/>
        </p:blipFill>
        <p:spPr>
          <a:xfrm>
            <a:off x="230287" y="2250000"/>
            <a:ext cx="6197600" cy="460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4="http://schemas.microsoft.com/office/drawing/2010/main" xmlns:ahyp="http://schemas.microsoft.com/office/drawing/2018/hyperlinkcolor" xmlns:p14="http://schemas.microsoft.com/office/powerpoint/2010/main" xmlns:a16="http://schemas.microsoft.com/office/drawing/2014/main" id="{84C03604-3D44-5A40-B44C-C43DB3F190A0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4="http://schemas.microsoft.com/office/drawing/2010/main" xmlns:ahyp="http://schemas.microsoft.com/office/drawing/2018/hyperlinkcolor" xmlns:p14="http://schemas.microsoft.com/office/powerpoint/2010/main" xmlns:a16="http://schemas.microsoft.com/office/drawing/2014/main" id="{7CFA40B4-2813-4E4A-BA34-EDDCC63EF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8436"/>
            <a:ext cx="9144000" cy="1967156"/>
          </a:xfrm>
        </p:spPr>
        <p:txBody>
          <a:bodyPr>
            <a:norm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IndustriAll Europe </a:t>
            </a:r>
            <a:b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solidFill>
                  <a:srgbClr val="C83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4="http://schemas.microsoft.com/office/drawing/2010/main" xmlns:ahyp="http://schemas.microsoft.com/office/drawing/2018/hyperlinkcolor" xmlns:p14="http://schemas.microsoft.com/office/powerpoint/2010/main" xmlns:a16="http://schemas.microsoft.com/office/drawing/2014/main" id="{F49FD86B-5480-FB43-8A07-3FFD27705C2B}"/>
              </a:ext>
            </a:extLst>
          </p:cNvPr>
          <p:cNvSpPr/>
          <p:nvPr/>
        </p:nvSpPr>
        <p:spPr>
          <a:xfrm>
            <a:off x="9134671" y="5735637"/>
            <a:ext cx="2563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heavy" strike="noStrike" kern="1200" cap="none" spc="-10" normalizeH="0" baseline="0" noProof="0" dirty="0">
                <a:ln>
                  <a:noFill/>
                </a:ln>
                <a:solidFill>
                  <a:srgbClr val="254A96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 Light"/>
                <a:ea typeface="+mn-ea"/>
                <a:cs typeface="Calibri Light"/>
                <a:hlinkClick r:id="rId3">
                  <a:extLst>
                    <a:ext uri="{A12FA001-AC4F-418D-AE19-62706E023703}">
                      <ahyp:hlinkClr xmlns="" xmlns:a16="http://schemas.microsoft.com/office/drawing/2014/main" xmlns:a14="http://schemas.microsoft.com/office/drawing/2010/main" xmlns:p14="http://schemas.microsoft.com/office/powerpoint/2010/main" xmlns:ahyp="http://schemas.microsoft.com/office/drawing/2018/hyperlinkcolor" val="tx"/>
                    </a:ext>
                  </a:extLst>
                </a:hlinkClick>
              </a:rPr>
              <a:t>industriall-europe.eu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54A96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="" xmlns:a14="http://schemas.microsoft.com/office/drawing/2010/main" xmlns:ahyp="http://schemas.microsoft.com/office/drawing/2018/hyperlinkcolor" xmlns:p14="http://schemas.microsoft.com/office/powerpoint/2010/main" xmlns:a16="http://schemas.microsoft.com/office/drawing/2014/main" id="{5D5CA43B-8CEB-4A47-8F36-6506B44A3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642" y="3727615"/>
            <a:ext cx="10273003" cy="1111548"/>
          </a:xfrm>
        </p:spPr>
        <p:txBody>
          <a:bodyPr>
            <a:normAutofit fontScale="70000" lnSpcReduction="20000"/>
          </a:bodyPr>
          <a:lstStyle/>
          <a:p>
            <a:r>
              <a:rPr lang="pl-PL" sz="4800" b="1" dirty="0" smtClean="0">
                <a:solidFill>
                  <a:srgbClr val="254A96"/>
                </a:solidFill>
              </a:rPr>
              <a:t>Komitet </a:t>
            </a:r>
            <a:r>
              <a:rPr lang="en-GB" sz="4800" b="1" dirty="0" smtClean="0">
                <a:solidFill>
                  <a:srgbClr val="254A96"/>
                </a:solidFill>
              </a:rPr>
              <a:t>ds</a:t>
            </a:r>
            <a:r>
              <a:rPr lang="en-GB" sz="4800" b="1" dirty="0">
                <a:solidFill>
                  <a:srgbClr val="254A96"/>
                </a:solidFill>
              </a:rPr>
              <a:t>. układów zbiorowych i polityki społecznej</a:t>
            </a:r>
          </a:p>
          <a:p>
            <a:r>
              <a:rPr lang="en-GB" sz="4100" b="1" dirty="0">
                <a:solidFill>
                  <a:srgbClr val="254A96"/>
                </a:solidFill>
              </a:rPr>
              <a:t>Bruksela, 18-19 października </a:t>
            </a:r>
            <a:r>
              <a:rPr lang="en-GB" sz="4100" b="1" dirty="0" smtClean="0">
                <a:solidFill>
                  <a:srgbClr val="254A96"/>
                </a:solidFill>
              </a:rPr>
              <a:t>2023r</a:t>
            </a:r>
            <a:r>
              <a:rPr lang="en-GB" sz="4100" b="1" dirty="0">
                <a:solidFill>
                  <a:srgbClr val="254A9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358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69BD9B0-F181-4BAD-C65C-C7752DC2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Tytuł prezentacji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C38237F-D0EF-42B1-D4F8-1BB4DCDE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9FAC722-77A0-2B2B-840D-5FDE6E2548DC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8AFBD8D-5D18-E325-C33A-AC4866CF02FA}"/>
              </a:ext>
            </a:extLst>
          </p:cNvPr>
          <p:cNvGrpSpPr/>
          <p:nvPr/>
        </p:nvGrpSpPr>
        <p:grpSpPr>
          <a:xfrm>
            <a:off x="1151708" y="1516850"/>
            <a:ext cx="9888584" cy="3824300"/>
            <a:chOff x="1151708" y="689306"/>
            <a:chExt cx="9888584" cy="3824300"/>
          </a:xfrm>
        </p:grpSpPr>
        <p:pic>
          <p:nvPicPr>
            <p:cNvPr id="9" name="Picture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7DEC73D9-C1C2-70DB-9028-C51C776A3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51708" y="689306"/>
              <a:ext cx="9888584" cy="3824300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0" name="Picture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E622AD8-166A-1F75-39F1-C623773312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" t="-3050" r="-28" b="29899"/>
            <a:stretch/>
          </p:blipFill>
          <p:spPr>
            <a:xfrm>
              <a:off x="1310551" y="1803148"/>
              <a:ext cx="3605675" cy="269947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3ED08FF-99EF-44B3-4856-810E42BA7840}"/>
              </a:ext>
            </a:extLst>
          </p:cNvPr>
          <p:cNvSpPr txBox="1"/>
          <p:nvPr/>
        </p:nvSpPr>
        <p:spPr>
          <a:xfrm>
            <a:off x="1310551" y="2000322"/>
            <a:ext cx="9270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Dobre 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miejsca </a:t>
            </a: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pracy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w przemyśle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bezpieczn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e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dobrze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płatn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e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. zrównoważon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e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C8B5353-C93B-86E1-2910-3A599247707C}"/>
              </a:ext>
            </a:extLst>
          </p:cNvPr>
          <p:cNvSpPr txBox="1"/>
          <p:nvPr/>
        </p:nvSpPr>
        <p:spPr>
          <a:xfrm>
            <a:off x="589658" y="445767"/>
            <a:ext cx="4631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Czego chcemy</a:t>
            </a: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35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CB962CF-61A3-4EF9-94F6-7C59B0329524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16="http://schemas.microsoft.com/office/drawing/2014/main" xmlns:adec="http://schemas.microsoft.com/office/drawing/2017/decorative" xmlns:a14="http://schemas.microsoft.com/office/drawing/2010/main" xmlns:p14="http://schemas.microsoft.com/office/powerpoint/2010/main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BAA5537F-0C3F-91ED-DB07-FE9A30E8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405742"/>
            <a:ext cx="11016343" cy="11509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spc="-5" dirty="0"/>
              <a:t>Kampania na rzecz </a:t>
            </a:r>
            <a:r>
              <a:rPr lang="en-US" sz="3200" b="1" spc="-5" dirty="0">
                <a:solidFill>
                  <a:srgbClr val="254A96"/>
                </a:solidFill>
              </a:rPr>
              <a:t>dobrych miejsc pracy w przemyśle </a:t>
            </a:r>
            <a:r>
              <a:rPr lang="en-US" sz="3200" b="1" spc="-5" dirty="0"/>
              <a:t>w Europie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A1001DA9-285F-7739-0899-D42CAAE98C20}"/>
              </a:ext>
            </a:extLst>
          </p:cNvPr>
          <p:cNvSpPr txBox="1"/>
          <p:nvPr/>
        </p:nvSpPr>
        <p:spPr>
          <a:xfrm>
            <a:off x="467482" y="1684097"/>
            <a:ext cx="7914518" cy="4145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Kontekst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wielokryzys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Spadający udział pracy (ostatni raport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dywidendach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 wzrost zysków - 4% wzrost płac)</a:t>
            </a:r>
          </a:p>
          <a:p>
            <a:pPr marL="120015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Połowa gospodarstw domowych z trudem wiąże koniec z końcem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 zmaga się z cenami energii strukturalnie wyższymi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niż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ceny w USA i na świecie </a:t>
            </a:r>
          </a:p>
          <a:p>
            <a:pPr marL="120015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Deficyt handlowy UE osiągnął historyczny rekord - 432 mld euro w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częściowo tłumaczy się rosnącymi cenami importowanych surowców energetycznych. 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BIZ w Europie spadały przez ostatnie dwa lata  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 smtClean="0">
                <a:solidFill>
                  <a:srgbClr val="000000"/>
                </a:solidFill>
                <a:latin typeface="Calibri" panose="020F0502020204030204"/>
              </a:rPr>
              <a:t>Nasila się 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ryzys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klimatyczny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wyścig po czyste technologie</a:t>
            </a:r>
          </a:p>
          <a:p>
            <a:pPr marL="120015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 rozszerza przewagę konkurencyjną USA na czyste technologie</a:t>
            </a:r>
          </a:p>
          <a:p>
            <a:pPr marL="120015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Chiński plan 5-letni: CRM, EV, dominacja produkcji OZE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Zasady fiskalne - powrót oszczędności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Kampania EKZZ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"Lepsza umowa dla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pracowników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kwartał 2024 z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akcentem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politykę przemysłową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Wybory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Europarlamentu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2024r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708472D-4AD5-5244-83D9-B543A265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C629C767-E590-064C-ACDC-D92AFF7F39AA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36" y="1670844"/>
            <a:ext cx="18161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647" y="3637654"/>
            <a:ext cx="29146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57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CB962CF-61A3-4EF9-94F6-7C59B0329524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16="http://schemas.microsoft.com/office/drawing/2014/main" xmlns:adec="http://schemas.microsoft.com/office/drawing/2017/decorative" xmlns:a14="http://schemas.microsoft.com/office/drawing/2010/main" xmlns:p14="http://schemas.microsoft.com/office/powerpoint/2010/main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BAA5537F-0C3F-91ED-DB07-FE9A30E8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10907486" cy="7608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spc="-5" dirty="0"/>
              <a:t>Kampania na rzecz </a:t>
            </a:r>
            <a:r>
              <a:rPr lang="en-US" sz="3200" b="1" spc="-5" dirty="0">
                <a:solidFill>
                  <a:srgbClr val="254A96"/>
                </a:solidFill>
              </a:rPr>
              <a:t>dobrych miejsc pracy w przemyśle </a:t>
            </a:r>
            <a:r>
              <a:rPr lang="en-US" sz="3200" b="1" spc="-5" dirty="0"/>
              <a:t>w Europie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708472D-4AD5-5244-83D9-B543A265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C629C767-E590-064C-ACDC-D92AFF7F39AA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4EE5299-6ABB-B8E9-C083-654AD5FBFD9B}"/>
              </a:ext>
            </a:extLst>
          </p:cNvPr>
          <p:cNvSpPr txBox="1"/>
          <p:nvPr/>
        </p:nvSpPr>
        <p:spPr>
          <a:xfrm>
            <a:off x="674914" y="1659285"/>
            <a:ext cx="110815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Kampania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składa się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dwóch części: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Kampania na rzecz proaktywnego planu przemysłowego zdolnego do zapewnienia dobrych miejsc pracy w przemyśle (osiem rozwiązań) - start w połowie listopada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Europejska kampania wyborcza: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kluczowe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postulaty dla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przyszłego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Parlamentu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 zwycięstw/5 postulatów) - start wiosną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03112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CB962CF-61A3-4EF9-94F6-7C59B0329524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16="http://schemas.microsoft.com/office/drawing/2014/main" xmlns:adec="http://schemas.microsoft.com/office/drawing/2017/decorative" xmlns:a14="http://schemas.microsoft.com/office/drawing/2010/main" xmlns:p14="http://schemas.microsoft.com/office/powerpoint/2010/main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BAA5537F-0C3F-91ED-DB07-FE9A30E8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10711543" cy="13377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spc="-5" dirty="0"/>
              <a:t>Kampania na rzecz </a:t>
            </a:r>
            <a:r>
              <a:rPr lang="en-US" sz="3200" b="1" spc="-5" dirty="0">
                <a:solidFill>
                  <a:srgbClr val="254A96"/>
                </a:solidFill>
              </a:rPr>
              <a:t>dobrych miejsc pracy w przemyśle </a:t>
            </a:r>
            <a:r>
              <a:rPr lang="en-US" sz="3200" b="1" spc="-5" dirty="0"/>
              <a:t>w Europie - </a:t>
            </a:r>
            <a:r>
              <a:rPr lang="en-US" sz="3200" b="1" spc="-5" dirty="0">
                <a:solidFill>
                  <a:srgbClr val="C00000"/>
                </a:solidFill>
              </a:rPr>
              <a:t>jesień </a:t>
            </a:r>
            <a:r>
              <a:rPr lang="en-US" sz="3200" b="1" spc="-5" dirty="0" smtClean="0">
                <a:solidFill>
                  <a:srgbClr val="C00000"/>
                </a:solidFill>
              </a:rPr>
              <a:t>2023r</a:t>
            </a:r>
            <a:r>
              <a:rPr lang="en-US" sz="3200" b="1" spc="-5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708472D-4AD5-5244-83D9-B543A265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C629C767-E590-064C-ACDC-D92AFF7F39AA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6368140F-882F-B845-8BF5-C439496AA0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4256" y="114215"/>
            <a:ext cx="1419088" cy="3358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89447ACE-5F23-8D2C-E9D5-AC3F4E75724C}"/>
              </a:ext>
            </a:extLst>
          </p:cNvPr>
          <p:cNvSpPr txBox="1"/>
          <p:nvPr/>
        </p:nvSpPr>
        <p:spPr>
          <a:xfrm>
            <a:off x="838200" y="2053914"/>
            <a:ext cx="1108156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Jak tworzyć i utrzymywać dobre miejsca pracy w przemyśle? 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Nasze rozwiązania: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Praworządność musi oznaczać poszanowanie praw pracowników i związków zawodowych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Cała polityka powinna kierować się kompasem dobrych miejsc pracy.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Szkolen</a:t>
            </a:r>
            <a:r>
              <a:rPr lang="pl-PL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zakresie bezpieczeństwa zatrudnienia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Prawdziwy program inwestycji przemysłowych dla wszystkich regionów, bez czeków in blanco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Prawo do energii dla wszystkich, w domu i w pracy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Równe warunki działania na arenie międzynarodowej z dobrymi miejscami pracy w całym łańcuchu dostaw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Spójność polityki na rzecz dekarbonizacji bez dezindustrializacji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 o nas, bez nas: dialog społeczny i partycypacja pracowników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59323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CB962CF-61A3-4EF9-94F6-7C59B0329524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16="http://schemas.microsoft.com/office/drawing/2014/main" xmlns:adec="http://schemas.microsoft.com/office/drawing/2017/decorative" xmlns:a14="http://schemas.microsoft.com/office/drawing/2010/main" xmlns:p14="http://schemas.microsoft.com/office/powerpoint/2010/main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BAA5537F-0C3F-91ED-DB07-FE9A30E8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03"/>
            <a:ext cx="10515600" cy="1152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spc="-5" dirty="0"/>
              <a:t>Kampania na rzecz </a:t>
            </a:r>
            <a:r>
              <a:rPr lang="en-US" sz="3200" b="1" spc="-5" dirty="0">
                <a:solidFill>
                  <a:srgbClr val="254A96"/>
                </a:solidFill>
              </a:rPr>
              <a:t>dobrych miejsc pracy w przemyśle </a:t>
            </a:r>
            <a:r>
              <a:rPr lang="en-US" sz="3200" b="1" spc="-5" dirty="0"/>
              <a:t>w Europie - </a:t>
            </a:r>
            <a:r>
              <a:rPr lang="en-US" sz="3200" b="1" spc="-5" dirty="0">
                <a:solidFill>
                  <a:srgbClr val="C00000"/>
                </a:solidFill>
              </a:rPr>
              <a:t>kampania wyborcza do PE, wiosna 2024 r.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708472D-4AD5-5244-83D9-B543A265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C629C767-E590-064C-ACDC-D92AFF7F39AA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6368140F-882F-B845-8BF5-C439496AA0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4256" y="114215"/>
            <a:ext cx="1419088" cy="3358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89447ACE-5F23-8D2C-E9D5-AC3F4E75724C}"/>
              </a:ext>
            </a:extLst>
          </p:cNvPr>
          <p:cNvSpPr txBox="1"/>
          <p:nvPr/>
        </p:nvSpPr>
        <p:spPr>
          <a:xfrm>
            <a:off x="718457" y="1404134"/>
            <a:ext cx="1108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Pięć zwycięstw - Pięć postulatów dotyczących dobrych miejsc pracy w przemyśle w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07C30539-FD44-BB34-B8B6-D75A23137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32018"/>
              </p:ext>
            </p:extLst>
          </p:nvPr>
        </p:nvGraphicFramePr>
        <p:xfrm>
          <a:off x="524855" y="1927354"/>
          <a:ext cx="10469716" cy="4430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4858">
                  <a:extLst>
                    <a:ext uri="{9D8B030D-6E8A-4147-A177-3AD203B41FA5}">
                      <a16:col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val="3241398224"/>
                    </a:ext>
                  </a:extLst>
                </a:gridCol>
                <a:gridCol w="5234858">
                  <a:extLst>
                    <a:ext uri="{9D8B030D-6E8A-4147-A177-3AD203B41FA5}">
                      <a16:col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val="55903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5 zwycięstw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5 żądań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val="2057932506"/>
                  </a:ext>
                </a:extLst>
              </a:tr>
              <a:tr h="3204175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Polityka przemysłowa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powraca do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(GDIP)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Wspólna odpowiedź na kryzys i transformację (utworzenie RRF i Funduszu Sprawiedliwej Transformacji)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Wzmocnienie negocjacji zbiorowych (europejska dyrektywa o płacy minimalnej)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Działania na rzecz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równości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(dyrektywa w sprawie przejrzystości wynagrodzeń)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Nowy program na rzecz praw pracowników (przepisy dotyczące należytej staranności/rewizja dyrektywy w sprawie ERZ)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Kierunek dobrych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miejsc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pracy w przemyśle dla sprawiedliwej transformacji: prawo do szkoleń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inwestycyjny i przemysłowy na rzecz dobrych miejsc pracy w przemyśle w Europie (uwarunkowania społeczne dla wszystkich funduszy publicznych i wsparcia)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Demokracja w miejscu pracy na rzecz dobrych miejsc pracy w przemyśle (prawa związków zawodowych, rewizja dyrektywy w sprawie ERZ)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Prawo do energii dla dobrych miejsc pracy w przemyśle i dobrego życia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Gwarancje dobrych miejsc pracy w przemyśle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nym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łańcuch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dostaw (LPF, HREDD w praktyce)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val="178024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6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CB962CF-61A3-4EF9-94F6-7C59B0329524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16="http://schemas.microsoft.com/office/drawing/2014/main" xmlns:adec="http://schemas.microsoft.com/office/drawing/2017/decorative" xmlns:a14="http://schemas.microsoft.com/office/drawing/2010/main" xmlns:p14="http://schemas.microsoft.com/office/powerpoint/2010/main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BAA5537F-0C3F-91ED-DB07-FE9A30E8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10809514" cy="16514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spc="-5" dirty="0"/>
              <a:t>Kampania na rzecz </a:t>
            </a:r>
            <a:r>
              <a:rPr lang="en-US" sz="3200" b="1" spc="-5" dirty="0">
                <a:solidFill>
                  <a:srgbClr val="254A96"/>
                </a:solidFill>
              </a:rPr>
              <a:t>dobrych miejsc pracy w przemyśle </a:t>
            </a:r>
            <a:r>
              <a:rPr lang="en-US" sz="3200" b="1" spc="-5" dirty="0"/>
              <a:t>w Europie - </a:t>
            </a:r>
            <a:r>
              <a:rPr lang="en-US" sz="3200" b="1" spc="-5" dirty="0">
                <a:solidFill>
                  <a:srgbClr val="C00000"/>
                </a:solidFill>
              </a:rPr>
              <a:t>materiały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2708472D-4AD5-5244-83D9-B543A265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C629C767-E590-064C-ACDC-D92AFF7F39AA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6368140F-882F-B845-8BF5-C439496AA0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4256" y="114215"/>
            <a:ext cx="1419088" cy="3358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89447ACE-5F23-8D2C-E9D5-AC3F4E75724C}"/>
              </a:ext>
            </a:extLst>
          </p:cNvPr>
          <p:cNvSpPr txBox="1"/>
          <p:nvPr/>
        </p:nvSpPr>
        <p:spPr>
          <a:xfrm>
            <a:off x="838200" y="2032849"/>
            <a:ext cx="11081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Kampania będzie wspierana przez: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id="{4458054D-286B-AD1E-DE1F-AF7D980136F7}"/>
              </a:ext>
            </a:extLst>
          </p:cNvPr>
          <p:cNvSpPr txBox="1"/>
          <p:nvPr/>
        </p:nvSpPr>
        <p:spPr>
          <a:xfrm>
            <a:off x="857427" y="2649454"/>
            <a:ext cx="92336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hasło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 "dobrych miejsc pracy w przemyśle" (8 rozwiązań) - przedstawiony w ulotce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2-3-minutowa animacja przedstawiająca postulaty manifestu (z napisami)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Animacja 5 zwycięstw/5 żądań w wyborach do PE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wizualizacje w mediach społecznościowych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hashtag kampanii 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ramka na zdjęcia do akcji fotograficznej na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posiedzeniu Komitetu Wykonawczego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0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dgm="http://schemas.openxmlformats.org/drawingml/2006/diagram" xmlns:p14="http://schemas.microsoft.com/office/powerpoint/2010/main" xmlns:a16="http://schemas.microsoft.com/office/drawing/2014/main" id="{2CB962CF-61A3-4EF9-94F6-7C59B0329524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dgm="http://schemas.openxmlformats.org/drawingml/2006/diagram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a16="http://schemas.microsoft.com/office/drawing/2014/main" xmlns:adec="http://schemas.microsoft.com/office/drawing/2017/decorative" xmlns:a14="http://schemas.microsoft.com/office/drawing/2010/main" xmlns:dgm="http://schemas.openxmlformats.org/drawingml/2006/diagram" xmlns:p14="http://schemas.microsoft.com/office/powerpoint/2010/main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dgm="http://schemas.openxmlformats.org/drawingml/2006/diagram" xmlns:p14="http://schemas.microsoft.com/office/powerpoint/2010/main" xmlns:a16="http://schemas.microsoft.com/office/drawing/2014/main" id="{BAA5537F-0C3F-91ED-DB07-FE9A30E8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79" y="-80776"/>
            <a:ext cx="10980635" cy="9842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spc="-5" dirty="0"/>
              <a:t>Na rzecz </a:t>
            </a:r>
            <a:r>
              <a:rPr lang="en-US" sz="2500" b="1" spc="-5" dirty="0">
                <a:solidFill>
                  <a:srgbClr val="254A96"/>
                </a:solidFill>
              </a:rPr>
              <a:t>dobrych miejsc pracy w przemyśle </a:t>
            </a:r>
            <a:r>
              <a:rPr lang="en-US" sz="2500" b="1" spc="-5" dirty="0"/>
              <a:t>w Europie: </a:t>
            </a:r>
            <a:r>
              <a:rPr lang="en-US" sz="2500" b="1" spc="-5" dirty="0">
                <a:solidFill>
                  <a:srgbClr val="C00000"/>
                </a:solidFill>
              </a:rPr>
              <a:t>działania / harmonogram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dgm="http://schemas.openxmlformats.org/drawingml/2006/diagram" xmlns:p14="http://schemas.microsoft.com/office/powerpoint/2010/main" xmlns:a16="http://schemas.microsoft.com/office/drawing/2014/main" id="{2708472D-4AD5-5244-83D9-B543A265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0EEE5-D7C8-134E-8566-B8063E6CCB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dgm="http://schemas.openxmlformats.org/drawingml/2006/diagram" xmlns:p14="http://schemas.microsoft.com/office/powerpoint/2010/main" xmlns:a16="http://schemas.microsoft.com/office/drawing/2014/main" id="{C629C767-E590-064C-ACDC-D92AFF7F39AA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dgm="http://schemas.openxmlformats.org/drawingml/2006/diagram" xmlns:p14="http://schemas.microsoft.com/office/powerpoint/2010/main" xmlns:a16="http://schemas.microsoft.com/office/drawing/2014/main" id="{6368140F-882F-B845-8BF5-C439496AA0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4256" y="114215"/>
            <a:ext cx="1419088" cy="33585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="" xmlns:adec="http://schemas.microsoft.com/office/drawing/2017/decorative" xmlns:p16="http://schemas.microsoft.com/office/powerpoint/2015/main" xmlns:a14="http://schemas.microsoft.com/office/drawing/2010/main" xmlns:dgm="http://schemas.openxmlformats.org/drawingml/2006/diagram" xmlns:p14="http://schemas.microsoft.com/office/powerpoint/2010/main" xmlns:a16="http://schemas.microsoft.com/office/drawing/2014/main" id="{12944BB9-6EBE-CB5D-A8A5-5BD748390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453221"/>
              </p:ext>
            </p:extLst>
          </p:nvPr>
        </p:nvGraphicFramePr>
        <p:xfrm>
          <a:off x="287779" y="1039528"/>
          <a:ext cx="11512794" cy="5315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144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51211BF-3881-E642-856E-C1C304AFEAD9}"/>
              </a:ext>
            </a:extLst>
          </p:cNvPr>
          <p:cNvSpPr/>
          <p:nvPr/>
        </p:nvSpPr>
        <p:spPr>
          <a:xfrm>
            <a:off x="0" y="1736436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382088F-3708-8D44-8B61-C1EBF06BBEBF}"/>
              </a:ext>
            </a:extLst>
          </p:cNvPr>
          <p:cNvSpPr/>
          <p:nvPr/>
        </p:nvSpPr>
        <p:spPr>
          <a:xfrm>
            <a:off x="0" y="1749236"/>
            <a:ext cx="12192000" cy="5121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6BF481B-2E59-2548-85BF-A249FAF68EC0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1B1D75E-5664-E948-91C7-D45044DB6315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E2EA47C-1052-7546-AEB2-4FB58056A891}"/>
              </a:ext>
            </a:extLst>
          </p:cNvPr>
          <p:cNvSpPr txBox="1">
            <a:spLocks/>
          </p:cNvSpPr>
          <p:nvPr/>
        </p:nvSpPr>
        <p:spPr>
          <a:xfrm>
            <a:off x="0" y="596319"/>
            <a:ext cx="6162941" cy="9803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 </a:t>
            </a:r>
            <a:r>
              <a:rPr kumimoji="0" lang="fr-FR" sz="4800" b="1" i="0" u="none" strike="noStrike" kern="1200" cap="none" spc="-5" normalizeH="0" baseline="0" noProof="0" dirty="0">
                <a:ln>
                  <a:noFill/>
                </a:ln>
                <a:solidFill>
                  <a:srgbClr val="C83727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TOBĄ </a:t>
            </a:r>
            <a:r>
              <a:rPr kumimoji="0" lang="fr-FR" sz="3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 dla </a:t>
            </a:r>
            <a:r>
              <a:rPr kumimoji="0" lang="fr-FR" sz="4800" b="1" i="0" u="none" strike="noStrike" kern="1200" cap="none" spc="-5" normalizeH="0" baseline="0" noProof="0" dirty="0">
                <a:ln>
                  <a:noFill/>
                </a:ln>
                <a:solidFill>
                  <a:srgbClr val="C83727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CIEBIE</a:t>
            </a:r>
            <a:r>
              <a:rPr kumimoji="0" lang="fr-FR" sz="3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3E78902-9EDA-524F-4EE6-05DF365BF3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633" y="1884329"/>
            <a:ext cx="3801673" cy="468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47FDEEF-3F8D-691A-D243-1DD4DE0116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3633" y="581233"/>
            <a:ext cx="1419088" cy="335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7D1710A-9004-9355-BC59-6B9D11B81708}"/>
              </a:ext>
            </a:extLst>
          </p:cNvPr>
          <p:cNvSpPr txBox="1"/>
          <p:nvPr/>
        </p:nvSpPr>
        <p:spPr>
          <a:xfrm>
            <a:off x="5674407" y="2298819"/>
            <a:ext cx="5503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 </a:t>
            </a:r>
            <a:r>
              <a:rPr kumimoji="0" lang="pl-PL" sz="20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można</a:t>
            </a: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się zaangażować?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Udostępnij </a:t>
            </a:r>
            <a:r>
              <a:rPr kumimoji="0" lang="pl-PL" sz="20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nasze posty w mediach społecznościowych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Promuj kampanię w swoich organizacjach (artykuły, krótkie wiadomości wideo),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Ukierunkowanie na krajowych decydentów politycznych i kandydatów w wyborach do 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Akcja fotograficzna w sieciach/komitetach </a:t>
            </a:r>
            <a:r>
              <a:rPr kumimoji="0" lang="pl-PL" sz="20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IndustriAll</a:t>
            </a:r>
            <a:r>
              <a:rPr kumimoji="0" lang="pl-PL" sz="20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7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ndustriall">
      <a:dk1>
        <a:srgbClr val="000000"/>
      </a:dk1>
      <a:lt1>
        <a:srgbClr val="FFFFFF"/>
      </a:lt1>
      <a:dk2>
        <a:srgbClr val="3D5488"/>
      </a:dk2>
      <a:lt2>
        <a:srgbClr val="E7E6E6"/>
      </a:lt2>
      <a:accent1>
        <a:srgbClr val="244996"/>
      </a:accent1>
      <a:accent2>
        <a:srgbClr val="C83727"/>
      </a:accent2>
      <a:accent3>
        <a:srgbClr val="A5A5A5"/>
      </a:accent3>
      <a:accent4>
        <a:srgbClr val="477EC0"/>
      </a:accent4>
      <a:accent5>
        <a:srgbClr val="AECFF2"/>
      </a:accent5>
      <a:accent6>
        <a:srgbClr val="EAEAEA"/>
      </a:accent6>
      <a:hlink>
        <a:srgbClr val="005392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57880A7953C45B0816831BB2655CF" ma:contentTypeVersion="7" ma:contentTypeDescription="Create a new document." ma:contentTypeScope="" ma:versionID="682cbd935593fb52eabca0a10a4ce4b9">
  <xsd:schema xmlns:xsd="http://www.w3.org/2001/XMLSchema" xmlns:xs="http://www.w3.org/2001/XMLSchema" xmlns:p="http://schemas.microsoft.com/office/2006/metadata/properties" xmlns:ns3="5cbaa938-7aba-4b0e-a4e2-c7cb02ccde05" xmlns:ns4="c640bc06-f118-4eee-ab73-88e43b6e9434" targetNamespace="http://schemas.microsoft.com/office/2006/metadata/properties" ma:root="true" ma:fieldsID="6f13c426f031c38f5311163161a1e449" ns3:_="" ns4:_="">
    <xsd:import namespace="5cbaa938-7aba-4b0e-a4e2-c7cb02ccde05"/>
    <xsd:import namespace="c640bc06-f118-4eee-ab73-88e43b6e94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aa938-7aba-4b0e-a4e2-c7cb02ccde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0bc06-f118-4eee-ab73-88e43b6e9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A32AA-D37D-4E8D-BF4A-27D1F6789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E34F66-7A9B-403D-A020-0A0EAFB67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aa938-7aba-4b0e-a4e2-c7cb02ccde05"/>
    <ds:schemaRef ds:uri="c640bc06-f118-4eee-ab73-88e43b6e9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90997F-7756-4B9C-8D01-8F941510C04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640bc06-f118-4eee-ab73-88e43b6e9434"/>
    <ds:schemaRef ds:uri="http://purl.org/dc/terms/"/>
    <ds:schemaRef ds:uri="5cbaa938-7aba-4b0e-a4e2-c7cb02ccde0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9824</TotalTime>
  <Words>613</Words>
  <Application>Microsoft Office PowerPoint</Application>
  <PresentationFormat>Niestandardowy</PresentationFormat>
  <Paragraphs>103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IndustriAll Europe   </vt:lpstr>
      <vt:lpstr>Prezentacja programu PowerPoint</vt:lpstr>
      <vt:lpstr>Kampania na rzecz dobrych miejsc pracy w przemyśle w Europie</vt:lpstr>
      <vt:lpstr>Kampania na rzecz dobrych miejsc pracy w przemyśle w Europie</vt:lpstr>
      <vt:lpstr>Kampania na rzecz dobrych miejsc pracy w przemyśle w Europie - jesień 2023r.</vt:lpstr>
      <vt:lpstr>Kampania na rzecz dobrych miejsc pracy w przemyśle w Europie - kampania wyborcza do PE, wiosna 2024 r. </vt:lpstr>
      <vt:lpstr>Kampania na rzecz dobrych miejsc pracy w przemyśle w Europie - materiały</vt:lpstr>
      <vt:lpstr>Na rzecz dobrych miejsc pracy w przemyśle w Europie: działania / harmonogram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Bargaining and Social Policy Select Working Party 18th of January 2022 Online meeting</dc:title>
  <dc:creator>Patricia Velicu</dc:creator>
  <cp:keywords>, docId:37C95FB31D3933541249E02BDC4E4E60</cp:keywords>
  <cp:lastModifiedBy>Basia</cp:lastModifiedBy>
  <cp:revision>168</cp:revision>
  <dcterms:created xsi:type="dcterms:W3CDTF">2022-01-13T08:31:31Z</dcterms:created>
  <dcterms:modified xsi:type="dcterms:W3CDTF">2024-02-01T10:26:25Z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0x010100F3557880A7953C45B0816831BB2655CF</vt:lpwstr>
  </property>
</Properties>
</file>