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6"/>
  </p:notesMasterIdLst>
  <p:handoutMasterIdLst>
    <p:handoutMasterId r:id="rId7"/>
  </p:handoutMasterIdLst>
  <p:sldIdLst>
    <p:sldId id="273" r:id="rId2"/>
    <p:sldId id="928" r:id="rId3"/>
    <p:sldId id="271" r:id="rId4"/>
    <p:sldId id="268" r:id="rId5"/>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rebuchet MS"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rebuchet MS"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rebuchet MS"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rebuchet MS" charset="0"/>
        <a:ea typeface="ヒラギノ角ゴ Pro W3" charset="0"/>
        <a:cs typeface="ヒラギノ角ゴ Pro W3"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0067B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268" autoAdjust="0"/>
  </p:normalViewPr>
  <p:slideViewPr>
    <p:cSldViewPr snapToGrid="0" snapToObjects="1">
      <p:cViewPr>
        <p:scale>
          <a:sx n="108" d="100"/>
          <a:sy n="108" d="100"/>
        </p:scale>
        <p:origin x="-5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21" tIns="45709" rIns="91421" bIns="45709"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6332"/>
          </a:xfrm>
          <a:prstGeom prst="rect">
            <a:avLst/>
          </a:prstGeom>
        </p:spPr>
        <p:txBody>
          <a:bodyPr vert="horz" lIns="91421" tIns="45709" rIns="91421" bIns="45709" rtlCol="0"/>
          <a:lstStyle>
            <a:lvl1pPr algn="r">
              <a:defRPr sz="1200"/>
            </a:lvl1pPr>
          </a:lstStyle>
          <a:p>
            <a:fld id="{52059D41-7A9A-5C40-959C-6DE57AACB74D}" type="datetimeFigureOut">
              <a:rPr lang="en-US" smtClean="0"/>
              <a:t>10/20/2020</a:t>
            </a:fld>
            <a:endParaRPr lang="en-US"/>
          </a:p>
        </p:txBody>
      </p:sp>
      <p:sp>
        <p:nvSpPr>
          <p:cNvPr id="4" name="Footer Placeholder 3"/>
          <p:cNvSpPr>
            <a:spLocks noGrp="1"/>
          </p:cNvSpPr>
          <p:nvPr>
            <p:ph type="ftr" sz="quarter" idx="2"/>
          </p:nvPr>
        </p:nvSpPr>
        <p:spPr>
          <a:xfrm>
            <a:off x="2" y="9428584"/>
            <a:ext cx="2945659" cy="496332"/>
          </a:xfrm>
          <a:prstGeom prst="rect">
            <a:avLst/>
          </a:prstGeom>
        </p:spPr>
        <p:txBody>
          <a:bodyPr vert="horz" lIns="91421" tIns="45709" rIns="91421"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21" tIns="45709" rIns="91421" bIns="45709" rtlCol="0" anchor="b"/>
          <a:lstStyle>
            <a:lvl1pPr algn="r">
              <a:defRPr sz="1200"/>
            </a:lvl1pPr>
          </a:lstStyle>
          <a:p>
            <a:fld id="{91532A75-B26C-6445-ABA4-C4659DAD202B}" type="slidenum">
              <a:rPr lang="en-US" smtClean="0"/>
              <a:t>‹#›</a:t>
            </a:fld>
            <a:endParaRPr lang="en-US"/>
          </a:p>
        </p:txBody>
      </p:sp>
    </p:spTree>
    <p:extLst>
      <p:ext uri="{BB962C8B-B14F-4D97-AF65-F5344CB8AC3E}">
        <p14:creationId xmlns:p14="http://schemas.microsoft.com/office/powerpoint/2010/main" val="4168985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21" tIns="45709" rIns="91421" bIns="45709" rtlCol="0"/>
          <a:lstStyle>
            <a:lvl1pPr algn="l">
              <a:defRPr sz="1200"/>
            </a:lvl1pPr>
          </a:lstStyle>
          <a:p>
            <a:endParaRPr lang="en-US"/>
          </a:p>
        </p:txBody>
      </p:sp>
      <p:sp>
        <p:nvSpPr>
          <p:cNvPr id="3" name="Date Placeholder 2"/>
          <p:cNvSpPr>
            <a:spLocks noGrp="1"/>
          </p:cNvSpPr>
          <p:nvPr>
            <p:ph type="dt" idx="1"/>
          </p:nvPr>
        </p:nvSpPr>
        <p:spPr>
          <a:xfrm>
            <a:off x="3850444" y="1"/>
            <a:ext cx="2945659" cy="496332"/>
          </a:xfrm>
          <a:prstGeom prst="rect">
            <a:avLst/>
          </a:prstGeom>
        </p:spPr>
        <p:txBody>
          <a:bodyPr vert="horz" lIns="91421" tIns="45709" rIns="91421" bIns="45709" rtlCol="0"/>
          <a:lstStyle>
            <a:lvl1pPr algn="r">
              <a:defRPr sz="1200"/>
            </a:lvl1pPr>
          </a:lstStyle>
          <a:p>
            <a:fld id="{8AE23E56-1F33-1A4F-B8E4-5A3898A2653C}" type="datetimeFigureOut">
              <a:rPr lang="en-US" smtClean="0"/>
              <a:t>10/20/2020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1" tIns="45709" rIns="91421" bIns="45709"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21" tIns="45709" rIns="91421" bIns="45709"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2" y="9428584"/>
            <a:ext cx="2945659" cy="496332"/>
          </a:xfrm>
          <a:prstGeom prst="rect">
            <a:avLst/>
          </a:prstGeom>
        </p:spPr>
        <p:txBody>
          <a:bodyPr vert="horz" lIns="91421" tIns="45709" rIns="91421"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21" tIns="45709" rIns="91421" bIns="45709" rtlCol="0" anchor="b"/>
          <a:lstStyle>
            <a:lvl1pPr algn="r">
              <a:defRPr sz="1200"/>
            </a:lvl1pPr>
          </a:lstStyle>
          <a:p>
            <a:fld id="{A9878A20-A64B-2E48-94EB-E8D7660B0579}" type="slidenum">
              <a:rPr lang="en-US" smtClean="0"/>
              <a:t>‹#›</a:t>
            </a:fld>
            <a:endParaRPr lang="en-US"/>
          </a:p>
        </p:txBody>
      </p:sp>
    </p:spTree>
    <p:extLst>
      <p:ext uri="{BB962C8B-B14F-4D97-AF65-F5344CB8AC3E}">
        <p14:creationId xmlns:p14="http://schemas.microsoft.com/office/powerpoint/2010/main" val="17193147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685800" y="1358752"/>
            <a:ext cx="7772400" cy="1143000"/>
          </a:xfrm>
        </p:spPr>
        <p:txBody>
          <a:bodyPr/>
          <a:lstStyle>
            <a:lvl1pPr algn="ctr">
              <a:defRPr sz="3200"/>
            </a:lvl1pPr>
          </a:lstStyle>
          <a:p>
            <a:pPr lvl="0"/>
            <a:r>
              <a:rPr lang="fr-FR" noProof="0"/>
              <a:t>Modifiez le style du titre</a:t>
            </a:r>
          </a:p>
        </p:txBody>
      </p:sp>
      <p:sp>
        <p:nvSpPr>
          <p:cNvPr id="46084" name="Rectangle 4"/>
          <p:cNvSpPr>
            <a:spLocks noGrp="1" noChangeArrowheads="1"/>
          </p:cNvSpPr>
          <p:nvPr>
            <p:ph type="subTitle" idx="1"/>
          </p:nvPr>
        </p:nvSpPr>
        <p:spPr>
          <a:xfrm>
            <a:off x="683568" y="3886200"/>
            <a:ext cx="7776864" cy="1752600"/>
          </a:xfrm>
        </p:spPr>
        <p:txBody>
          <a:bodyPr/>
          <a:lstStyle>
            <a:lvl1pPr marL="0" indent="0" algn="ctr">
              <a:buFont typeface="Arial" charset="0"/>
              <a:buNone/>
              <a:defRPr b="1" i="0" cap="small">
                <a:solidFill>
                  <a:srgbClr val="000000"/>
                </a:solidFill>
              </a:defRPr>
            </a:lvl1pPr>
          </a:lstStyle>
          <a:p>
            <a:pPr lvl="0"/>
            <a:r>
              <a:rPr lang="fr-FR" noProof="0"/>
              <a:t>Modifiez le style des sous-titres du masque</a:t>
            </a:r>
            <a:endParaRPr lang="fr-FR" noProof="0" dirty="0"/>
          </a:p>
        </p:txBody>
      </p:sp>
      <p:sp>
        <p:nvSpPr>
          <p:cNvPr id="46089" name="Text Box 9"/>
          <p:cNvSpPr txBox="1">
            <a:spLocks noChangeArrowheads="1"/>
          </p:cNvSpPr>
          <p:nvPr/>
        </p:nvSpPr>
        <p:spPr bwMode="auto">
          <a:xfrm>
            <a:off x="228600" y="76200"/>
            <a:ext cx="4343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fr-FR">
              <a:latin typeface="Arial" charset="0"/>
            </a:endParaRPr>
          </a:p>
        </p:txBody>
      </p:sp>
      <p:sp>
        <p:nvSpPr>
          <p:cNvPr id="46094" name="Rectangle 14"/>
          <p:cNvSpPr>
            <a:spLocks noGrp="1" noChangeArrowheads="1"/>
          </p:cNvSpPr>
          <p:nvPr>
            <p:ph type="sldNum" sz="quarter" idx="4"/>
          </p:nvPr>
        </p:nvSpPr>
        <p:spPr/>
        <p:txBody>
          <a:bodyPr/>
          <a:lstStyle>
            <a:lvl1pPr>
              <a:defRPr/>
            </a:lvl1pPr>
          </a:lstStyle>
          <a:p>
            <a:fld id="{2584F61D-6E97-474D-8820-7F980B872BE4}" type="slidenum">
              <a:rPr lang="fr-FR"/>
              <a:pPr/>
              <a:t>‹#›</a:t>
            </a:fld>
            <a:endParaRPr lang="fr-FR" dirty="0"/>
          </a:p>
        </p:txBody>
      </p:sp>
      <p:sp>
        <p:nvSpPr>
          <p:cNvPr id="46095" name="Rectangle 15"/>
          <p:cNvSpPr>
            <a:spLocks noGrp="1" noChangeArrowheads="1"/>
          </p:cNvSpPr>
          <p:nvPr>
            <p:ph type="dt" sz="half" idx="2"/>
          </p:nvPr>
        </p:nvSpPr>
        <p:spPr/>
        <p:txBody>
          <a:bodyPr/>
          <a:lstStyle>
            <a:lvl1pPr>
              <a:defRPr/>
            </a:lvl1pPr>
          </a:lstStyle>
          <a:p>
            <a:fld id="{114B7A75-2A22-AA45-84C6-ADC58842A74E}" type="datetime2">
              <a:rPr lang="en-US" smtClean="0"/>
              <a:t>Tuesday, October 20, 2020</a:t>
            </a:fld>
            <a:endParaRPr lang="fr-FR"/>
          </a:p>
        </p:txBody>
      </p:sp>
      <p:sp>
        <p:nvSpPr>
          <p:cNvPr id="46096" name="Rectangle 16"/>
          <p:cNvSpPr>
            <a:spLocks noGrp="1" noChangeArrowheads="1"/>
          </p:cNvSpPr>
          <p:nvPr>
            <p:ph type="ftr" sz="quarter" idx="3"/>
          </p:nvPr>
        </p:nvSpPr>
        <p:spPr/>
        <p:txBody>
          <a:bodyPr/>
          <a:lstStyle>
            <a:lvl1pPr>
              <a:defRPr/>
            </a:lvl1pPr>
          </a:lstStyle>
          <a:p>
            <a:endParaRPr lang="fr-FR" dirty="0"/>
          </a:p>
        </p:txBody>
      </p:sp>
    </p:spTree>
    <p:extLst>
      <p:ext uri="{BB962C8B-B14F-4D97-AF65-F5344CB8AC3E}">
        <p14:creationId xmlns:p14="http://schemas.microsoft.com/office/powerpoint/2010/main" val="137156592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fld id="{A792DFC9-5552-2244-BD26-AF0BEB9D378B}" type="datetime2">
              <a:rPr lang="en-US" smtClean="0"/>
              <a:t>Tuesday, October 20, 2020</a:t>
            </a:fld>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399824D7-D4F3-4442-93A3-D866916285A4}" type="slidenum">
              <a:rPr lang="fr-FR"/>
              <a:pPr/>
              <a:t>‹#›</a:t>
            </a:fld>
            <a:endParaRPr lang="fr-FR"/>
          </a:p>
        </p:txBody>
      </p:sp>
    </p:spTree>
    <p:extLst>
      <p:ext uri="{BB962C8B-B14F-4D97-AF65-F5344CB8AC3E}">
        <p14:creationId xmlns:p14="http://schemas.microsoft.com/office/powerpoint/2010/main" val="235095473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C039B5E-0BEF-384C-8037-6B5E7453DACD}" type="datetime2">
              <a:rPr lang="en-US" smtClean="0"/>
              <a:t>Tuesday, October 20, 2020</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37E9B6C-AFC7-3F4D-B231-21B8063D8722}" type="slidenum">
              <a:rPr lang="fr-FR"/>
              <a:pPr/>
              <a:t>‹#›</a:t>
            </a:fld>
            <a:endParaRPr lang="fr-FR"/>
          </a:p>
        </p:txBody>
      </p:sp>
    </p:spTree>
    <p:extLst>
      <p:ext uri="{BB962C8B-B14F-4D97-AF65-F5344CB8AC3E}">
        <p14:creationId xmlns:p14="http://schemas.microsoft.com/office/powerpoint/2010/main" val="15863296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legen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3008313" cy="886420"/>
          </a:xfrm>
        </p:spPr>
        <p:txBody>
          <a:bodyPr anchor="b"/>
          <a:lstStyle>
            <a:lvl1pPr algn="l">
              <a:defRPr sz="2000" b="1">
                <a:solidFill>
                  <a:srgbClr val="0067B1"/>
                </a:solidFill>
              </a:defRPr>
            </a:lvl1pPr>
          </a:lstStyle>
          <a:p>
            <a:r>
              <a:rPr lang="fr-FR"/>
              <a:t>Modifiez le style du titre</a:t>
            </a:r>
            <a:endParaRPr lang="fr-FR" dirty="0"/>
          </a:p>
        </p:txBody>
      </p:sp>
      <p:sp>
        <p:nvSpPr>
          <p:cNvPr id="3" name="Espace réservé du contenu 2"/>
          <p:cNvSpPr>
            <a:spLocks noGrp="1"/>
          </p:cNvSpPr>
          <p:nvPr>
            <p:ph idx="1"/>
          </p:nvPr>
        </p:nvSpPr>
        <p:spPr>
          <a:xfrm>
            <a:off x="3575050" y="548680"/>
            <a:ext cx="5111750" cy="58326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D2BEDDB4-8AC9-924C-BFDE-5CF69E1C4412}" type="datetime2">
              <a:rPr lang="en-US" smtClean="0"/>
              <a:t>Tuesday, October 20, 2020</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CAF44AD-96D9-1840-A03F-A195035CE1EA}" type="slidenum">
              <a:rPr lang="fr-FR"/>
              <a:pPr/>
              <a:t>‹#›</a:t>
            </a:fld>
            <a:endParaRPr lang="fr-FR"/>
          </a:p>
        </p:txBody>
      </p:sp>
    </p:spTree>
    <p:extLst>
      <p:ext uri="{BB962C8B-B14F-4D97-AF65-F5344CB8AC3E}">
        <p14:creationId xmlns:p14="http://schemas.microsoft.com/office/powerpoint/2010/main" val="164642260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legend">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C53EC05B-D9E2-8143-830C-803BE8622D6B}" type="datetime2">
              <a:rPr lang="en-US" smtClean="0"/>
              <a:t>Tuesday, October 20, 2020</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0FA3152-E149-2B45-8256-258A9E2389F1}" type="slidenum">
              <a:rPr lang="fr-FR"/>
              <a:pPr/>
              <a:t>‹#›</a:t>
            </a:fld>
            <a:endParaRPr lang="fr-FR"/>
          </a:p>
        </p:txBody>
      </p:sp>
    </p:spTree>
    <p:extLst>
      <p:ext uri="{BB962C8B-B14F-4D97-AF65-F5344CB8AC3E}">
        <p14:creationId xmlns:p14="http://schemas.microsoft.com/office/powerpoint/2010/main" val="175837462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DBCE17C3-0811-E34F-928E-7722AE830C4D}"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6745E77-B918-8445-B159-1AB124D5A29E}" type="slidenum">
              <a:rPr lang="fr-FR"/>
              <a:pPr/>
              <a:t>‹#›</a:t>
            </a:fld>
            <a:endParaRPr lang="fr-FR"/>
          </a:p>
        </p:txBody>
      </p:sp>
    </p:spTree>
    <p:extLst>
      <p:ext uri="{BB962C8B-B14F-4D97-AF65-F5344CB8AC3E}">
        <p14:creationId xmlns:p14="http://schemas.microsoft.com/office/powerpoint/2010/main" val="358687698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0238ADB0-1BFE-F848-B166-8071A239C313}"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A125E65-4CFD-C842-BC55-2C125FF1CFC8}" type="slidenum">
              <a:rPr lang="fr-FR"/>
              <a:pPr/>
              <a:t>‹#›</a:t>
            </a:fld>
            <a:endParaRPr lang="fr-FR"/>
          </a:p>
        </p:txBody>
      </p:sp>
    </p:spTree>
    <p:extLst>
      <p:ext uri="{BB962C8B-B14F-4D97-AF65-F5344CB8AC3E}">
        <p14:creationId xmlns:p14="http://schemas.microsoft.com/office/powerpoint/2010/main" val="162639817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171776"/>
            <a:ext cx="7772400" cy="51140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fld id="{9F12D26B-F2E3-3C49-80EB-A3E5416A73E6}"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E4E41398-BE41-4B42-8E17-277FBA1E8D0F}" type="slidenum">
              <a:rPr lang="fr-FR"/>
              <a:pPr/>
              <a:t>‹#›</a:t>
            </a:fld>
            <a:endParaRPr lang="fr-FR"/>
          </a:p>
        </p:txBody>
      </p:sp>
      <p:sp>
        <p:nvSpPr>
          <p:cNvPr id="10" name="Espace réservé du texte 9"/>
          <p:cNvSpPr>
            <a:spLocks noGrp="1"/>
          </p:cNvSpPr>
          <p:nvPr>
            <p:ph type="body" sz="quarter" idx="13" hasCustomPrompt="1"/>
          </p:nvPr>
        </p:nvSpPr>
        <p:spPr>
          <a:xfrm>
            <a:off x="685800" y="570891"/>
            <a:ext cx="7775575" cy="523211"/>
          </a:xfrm>
        </p:spPr>
        <p:txBody>
          <a:bodyPr>
            <a:normAutofit/>
          </a:bodyPr>
          <a:lstStyle>
            <a:lvl1pPr marL="0" indent="0" algn="l">
              <a:buNone/>
              <a:defRPr b="1" cap="small" baseline="0">
                <a:solidFill>
                  <a:srgbClr val="000000"/>
                </a:solidFill>
              </a:defRPr>
            </a:lvl1pPr>
          </a:lstStyle>
          <a:p>
            <a:pPr lvl="0"/>
            <a:r>
              <a:rPr lang="nl-BE" dirty="0"/>
              <a:t>Insert your subtitle here</a:t>
            </a:r>
            <a:endParaRPr lang="fr-FR" dirty="0"/>
          </a:p>
        </p:txBody>
      </p:sp>
      <p:sp>
        <p:nvSpPr>
          <p:cNvPr id="7" name="Title 6"/>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61268854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Footer Placeholder 2"/>
          <p:cNvSpPr>
            <a:spLocks noGrp="1"/>
          </p:cNvSpPr>
          <p:nvPr>
            <p:ph type="ftr" sz="quarter" idx="10"/>
          </p:nvPr>
        </p:nvSpPr>
        <p:spPr/>
        <p:txBody>
          <a:bodyPr/>
          <a:lstStyle/>
          <a:p>
            <a:endParaRPr lang="fr-FR" dirty="0"/>
          </a:p>
        </p:txBody>
      </p:sp>
      <p:sp>
        <p:nvSpPr>
          <p:cNvPr id="4" name="Date Placeholder 3"/>
          <p:cNvSpPr>
            <a:spLocks noGrp="1"/>
          </p:cNvSpPr>
          <p:nvPr>
            <p:ph type="dt" sz="half" idx="11"/>
          </p:nvPr>
        </p:nvSpPr>
        <p:spPr/>
        <p:txBody>
          <a:bodyPr/>
          <a:lstStyle/>
          <a:p>
            <a:fld id="{A931EAC1-8C8F-3B43-AC91-9958D346C114}" type="datetime2">
              <a:rPr lang="en-US" smtClean="0"/>
              <a:t>Tuesday, October 20, 2020</a:t>
            </a:fld>
            <a:endParaRPr lang="fr-FR" dirty="0"/>
          </a:p>
        </p:txBody>
      </p:sp>
      <p:sp>
        <p:nvSpPr>
          <p:cNvPr id="5" name="Slide Number Placeholder 4"/>
          <p:cNvSpPr>
            <a:spLocks noGrp="1"/>
          </p:cNvSpPr>
          <p:nvPr>
            <p:ph type="sldNum" sz="quarter" idx="12"/>
          </p:nvPr>
        </p:nvSpPr>
        <p:spPr/>
        <p:txBody>
          <a:bodyPr/>
          <a:lstStyle/>
          <a:p>
            <a:fld id="{EB032CF4-C9C9-BB41-8AE2-A781CDE2A22B}" type="slidenum">
              <a:rPr lang="fr-FR" smtClean="0"/>
              <a:t>‹#›</a:t>
            </a:fld>
            <a:endParaRPr lang="fr-FR" dirty="0"/>
          </a:p>
        </p:txBody>
      </p:sp>
      <p:sp>
        <p:nvSpPr>
          <p:cNvPr id="8" name="Espace réservé du contenu 2"/>
          <p:cNvSpPr>
            <a:spLocks noGrp="1"/>
          </p:cNvSpPr>
          <p:nvPr>
            <p:ph idx="13"/>
          </p:nvPr>
        </p:nvSpPr>
        <p:spPr>
          <a:xfrm>
            <a:off x="673865" y="698400"/>
            <a:ext cx="7772400" cy="5598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71916296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EUROF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noProof="0"/>
          </a:p>
        </p:txBody>
      </p:sp>
      <p:sp>
        <p:nvSpPr>
          <p:cNvPr id="4" name="Date Placeholder 3"/>
          <p:cNvSpPr>
            <a:spLocks noGrp="1"/>
          </p:cNvSpPr>
          <p:nvPr>
            <p:ph type="dt" sz="half" idx="11"/>
          </p:nvPr>
        </p:nvSpPr>
        <p:spPr/>
        <p:txBody>
          <a:bodyPr/>
          <a:lstStyle/>
          <a:p>
            <a:fld id="{7B083A1B-FC6D-3E46-AFF1-D47510089F49}" type="datetime2">
              <a:rPr lang="en-US" smtClean="0"/>
              <a:t>Tuesday, October 20, 2020</a:t>
            </a:fld>
            <a:endParaRPr lang="en-GB" dirty="0"/>
          </a:p>
        </p:txBody>
      </p:sp>
      <p:sp>
        <p:nvSpPr>
          <p:cNvPr id="5" name="Slide Number Placeholder 4"/>
          <p:cNvSpPr>
            <a:spLocks noGrp="1"/>
          </p:cNvSpPr>
          <p:nvPr>
            <p:ph type="sldNum" sz="quarter" idx="12"/>
          </p:nvPr>
        </p:nvSpPr>
        <p:spPr/>
        <p:txBody>
          <a:bodyPr/>
          <a:lstStyle/>
          <a:p>
            <a:fld id="{C5A76552-53FE-DB4E-8ACE-5E5C914ABCCC}" type="slidenum">
              <a:rPr lang="en-GB" smtClean="0"/>
              <a:t>‹#›</a:t>
            </a:fld>
            <a:endParaRPr lang="en-GB" dirty="0"/>
          </a:p>
        </p:txBody>
      </p:sp>
      <p:sp>
        <p:nvSpPr>
          <p:cNvPr id="7" name="TextBox 6"/>
          <p:cNvSpPr txBox="1"/>
          <p:nvPr userDrawn="1"/>
        </p:nvSpPr>
        <p:spPr>
          <a:xfrm>
            <a:off x="2196000" y="0"/>
            <a:ext cx="6948000" cy="457200"/>
          </a:xfrm>
          <a:prstGeom prst="rect">
            <a:avLst/>
          </a:prstGeom>
          <a:noFill/>
        </p:spPr>
        <p:txBody>
          <a:bodyPr wrap="none" rtlCol="0" anchor="ctr">
            <a:spAutoFit/>
          </a:bodyPr>
          <a:lstStyle/>
          <a:p>
            <a:r>
              <a:rPr lang="nl-BE" sz="1800" b="1" cap="all" dirty="0">
                <a:solidFill>
                  <a:srgbClr val="0067B1"/>
                </a:solidFill>
                <a:latin typeface="Candara"/>
                <a:cs typeface="Candara"/>
              </a:rPr>
              <a:t>About the European Steel</a:t>
            </a:r>
            <a:r>
              <a:rPr lang="nl-BE" sz="1800" b="1" cap="all" baseline="0" dirty="0">
                <a:solidFill>
                  <a:srgbClr val="0067B1"/>
                </a:solidFill>
                <a:latin typeface="Candara"/>
                <a:cs typeface="Candara"/>
              </a:rPr>
              <a:t> association (EUROFER)</a:t>
            </a:r>
            <a:endParaRPr lang="en-US" sz="1800" b="1" cap="all" dirty="0">
              <a:solidFill>
                <a:srgbClr val="0067B1"/>
              </a:solidFill>
              <a:latin typeface="Candara"/>
              <a:cs typeface="Candara"/>
            </a:endParaRPr>
          </a:p>
        </p:txBody>
      </p:sp>
      <p:sp>
        <p:nvSpPr>
          <p:cNvPr id="8" name="TextBox 7"/>
          <p:cNvSpPr txBox="1"/>
          <p:nvPr userDrawn="1"/>
        </p:nvSpPr>
        <p:spPr>
          <a:xfrm>
            <a:off x="687600" y="572400"/>
            <a:ext cx="767421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b="1" i="0" cap="small" noProof="0" dirty="0" err="1">
                <a:solidFill>
                  <a:srgbClr val="000000"/>
                </a:solidFill>
                <a:latin typeface="Candara"/>
                <a:cs typeface="Candara"/>
              </a:rPr>
              <a:t>Eurofer</a:t>
            </a:r>
            <a:r>
              <a:rPr lang="en-GB" b="1" i="0" cap="small" noProof="0" dirty="0">
                <a:solidFill>
                  <a:srgbClr val="000000"/>
                </a:solidFill>
                <a:latin typeface="Candara"/>
                <a:cs typeface="Candara"/>
              </a:rPr>
              <a:t> represents the entire European steel industry</a:t>
            </a:r>
          </a:p>
        </p:txBody>
      </p:sp>
      <p:pic>
        <p:nvPicPr>
          <p:cNvPr id="10" name="Picture 9">
            <a:extLst>
              <a:ext uri="{FF2B5EF4-FFF2-40B4-BE49-F238E27FC236}">
                <a16:creationId xmlns="" xmlns:a16="http://schemas.microsoft.com/office/drawing/2014/main" id="{433F6D30-34D9-4301-9720-B611C61388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27179" y="1094102"/>
            <a:ext cx="4350369" cy="5114059"/>
          </a:xfrm>
          <a:prstGeom prst="rect">
            <a:avLst/>
          </a:prstGeom>
        </p:spPr>
      </p:pic>
      <p:sp>
        <p:nvSpPr>
          <p:cNvPr id="11" name="TextBox 10">
            <a:extLst>
              <a:ext uri="{FF2B5EF4-FFF2-40B4-BE49-F238E27FC236}">
                <a16:creationId xmlns="" xmlns:a16="http://schemas.microsoft.com/office/drawing/2014/main" id="{62A1FBC9-4187-49AE-A406-00270442E06A}"/>
              </a:ext>
            </a:extLst>
          </p:cNvPr>
          <p:cNvSpPr txBox="1"/>
          <p:nvPr userDrawn="1"/>
        </p:nvSpPr>
        <p:spPr>
          <a:xfrm>
            <a:off x="4546799" y="1366575"/>
            <a:ext cx="4227968" cy="4569112"/>
          </a:xfrm>
          <a:prstGeom prst="rect">
            <a:avLst/>
          </a:prstGeom>
          <a:noFill/>
        </p:spPr>
        <p:txBody>
          <a:bodyPr wrap="square" rtlCol="0">
            <a:normAutofit fontScale="92500"/>
          </a:bodyPr>
          <a:lstStyle/>
          <a:p>
            <a:r>
              <a:rPr lang="en-GB" dirty="0"/>
              <a:t>The European Steel Association (EUROFER) was founded in 1976 and is based in Brussels</a:t>
            </a:r>
          </a:p>
          <a:p>
            <a:endParaRPr lang="en-GB" dirty="0"/>
          </a:p>
          <a:p>
            <a:r>
              <a:rPr lang="en-GB" dirty="0"/>
              <a:t>330,000 people work directly for the Steel Industry at over 500 sites in Europe</a:t>
            </a:r>
          </a:p>
          <a:p>
            <a:endParaRPr lang="en-GB" dirty="0"/>
          </a:p>
          <a:p>
            <a:r>
              <a:rPr lang="en-GB" dirty="0"/>
              <a:t>Europe produces 160 million tonnes of steel annually</a:t>
            </a:r>
          </a:p>
          <a:p>
            <a:endParaRPr lang="en-GB" dirty="0"/>
          </a:p>
          <a:p>
            <a:r>
              <a:rPr lang="en-GB" dirty="0"/>
              <a:t>Steel is 100% recyclable, infinitely</a:t>
            </a:r>
          </a:p>
        </p:txBody>
      </p:sp>
    </p:spTree>
    <p:extLst>
      <p:ext uri="{BB962C8B-B14F-4D97-AF65-F5344CB8AC3E}">
        <p14:creationId xmlns:p14="http://schemas.microsoft.com/office/powerpoint/2010/main" val="243045415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liance Guide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noProof="0"/>
          </a:p>
        </p:txBody>
      </p:sp>
      <p:sp>
        <p:nvSpPr>
          <p:cNvPr id="4" name="Date Placeholder 3"/>
          <p:cNvSpPr>
            <a:spLocks noGrp="1"/>
          </p:cNvSpPr>
          <p:nvPr>
            <p:ph type="dt" sz="half" idx="11"/>
          </p:nvPr>
        </p:nvSpPr>
        <p:spPr/>
        <p:txBody>
          <a:bodyPr/>
          <a:lstStyle/>
          <a:p>
            <a:fld id="{96BBAE23-0146-594D-9094-74863E546095}" type="datetime2">
              <a:rPr lang="en-US" smtClean="0"/>
              <a:t>Tuesday, October 20, 2020</a:t>
            </a:fld>
            <a:endParaRPr lang="en-GB" dirty="0"/>
          </a:p>
        </p:txBody>
      </p:sp>
      <p:sp>
        <p:nvSpPr>
          <p:cNvPr id="5" name="Slide Number Placeholder 4"/>
          <p:cNvSpPr>
            <a:spLocks noGrp="1"/>
          </p:cNvSpPr>
          <p:nvPr>
            <p:ph type="sldNum" sz="quarter" idx="12"/>
          </p:nvPr>
        </p:nvSpPr>
        <p:spPr/>
        <p:txBody>
          <a:bodyPr/>
          <a:lstStyle/>
          <a:p>
            <a:fld id="{842D2862-E42C-2F49-B10B-92A92785B540}" type="slidenum">
              <a:rPr lang="en-GB" smtClean="0"/>
              <a:t>‹#›</a:t>
            </a:fld>
            <a:endParaRPr lang="en-GB" dirty="0"/>
          </a:p>
        </p:txBody>
      </p:sp>
      <p:sp>
        <p:nvSpPr>
          <p:cNvPr id="7" name="TextBox 6"/>
          <p:cNvSpPr txBox="1"/>
          <p:nvPr userDrawn="1"/>
        </p:nvSpPr>
        <p:spPr>
          <a:xfrm>
            <a:off x="2195999" y="0"/>
            <a:ext cx="6948000" cy="457200"/>
          </a:xfrm>
          <a:prstGeom prst="rect">
            <a:avLst/>
          </a:prstGeom>
          <a:noFill/>
        </p:spPr>
        <p:txBody>
          <a:bodyPr wrap="none" rtlCol="0" anchor="ctr">
            <a:spAutoFit/>
          </a:bodyPr>
          <a:lstStyle/>
          <a:p>
            <a:r>
              <a:rPr lang="nl-BE" sz="1800" b="1" cap="all" dirty="0">
                <a:solidFill>
                  <a:srgbClr val="0067B1"/>
                </a:solidFill>
                <a:latin typeface="Candara"/>
                <a:cs typeface="Candara"/>
              </a:rPr>
              <a:t>Compliance statement and anti-trust guidelines</a:t>
            </a:r>
            <a:endParaRPr lang="en-US" sz="1800" b="1" cap="all" dirty="0">
              <a:solidFill>
                <a:srgbClr val="0067B1"/>
              </a:solidFill>
              <a:latin typeface="Candara"/>
              <a:cs typeface="Candara"/>
            </a:endParaRPr>
          </a:p>
        </p:txBody>
      </p:sp>
      <p:sp>
        <p:nvSpPr>
          <p:cNvPr id="8" name="TextBox 7"/>
          <p:cNvSpPr txBox="1"/>
          <p:nvPr userDrawn="1"/>
        </p:nvSpPr>
        <p:spPr>
          <a:xfrm>
            <a:off x="687600" y="572400"/>
            <a:ext cx="815627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b="1" i="0" cap="small" noProof="0" dirty="0">
                <a:solidFill>
                  <a:srgbClr val="000000"/>
                </a:solidFill>
                <a:latin typeface="Candara"/>
                <a:cs typeface="Candara"/>
              </a:rPr>
              <a:t>Compliance statement to be read ahead of EUROFER meetings</a:t>
            </a:r>
          </a:p>
        </p:txBody>
      </p:sp>
      <p:sp>
        <p:nvSpPr>
          <p:cNvPr id="9" name="TextBox 8">
            <a:extLst>
              <a:ext uri="{FF2B5EF4-FFF2-40B4-BE49-F238E27FC236}">
                <a16:creationId xmlns="" xmlns:a16="http://schemas.microsoft.com/office/drawing/2014/main" id="{DE322E45-3D8C-4BFB-9CCA-423E6B214F09}"/>
              </a:ext>
            </a:extLst>
          </p:cNvPr>
          <p:cNvSpPr txBox="1"/>
          <p:nvPr userDrawn="1"/>
        </p:nvSpPr>
        <p:spPr>
          <a:xfrm>
            <a:off x="685800" y="1711104"/>
            <a:ext cx="8208621" cy="4206973"/>
          </a:xfrm>
          <a:prstGeom prst="rect">
            <a:avLst/>
          </a:prstGeom>
          <a:noFill/>
        </p:spPr>
        <p:txBody>
          <a:bodyPr wrap="square" rtlCol="0">
            <a:normAutofit/>
          </a:bodyPr>
          <a:lstStyle/>
          <a:p>
            <a:pPr lvl="0"/>
            <a:r>
              <a:rPr lang="en-GB" dirty="0"/>
              <a:t>In the ambit of this session, </a:t>
            </a:r>
            <a:r>
              <a:rPr lang="en-GB" b="1" dirty="0"/>
              <a:t>no topics contrary to competition law may be discussed</a:t>
            </a:r>
            <a:r>
              <a:rPr lang="en-GB" dirty="0"/>
              <a:t>.  In particular, there must be no agreements on prices or volumes.”</a:t>
            </a:r>
          </a:p>
          <a:p>
            <a:pPr lvl="0"/>
            <a:endParaRPr lang="en-GB" dirty="0"/>
          </a:p>
          <a:p>
            <a:pPr lvl="0"/>
            <a:r>
              <a:rPr lang="en-GB" dirty="0"/>
              <a:t>The committee members have been made aware of </a:t>
            </a:r>
            <a:r>
              <a:rPr lang="en-GB" b="1" dirty="0"/>
              <a:t>EUROFER’s Antitrust Compliance Guidelines </a:t>
            </a:r>
            <a:r>
              <a:rPr lang="en-GB" dirty="0"/>
              <a:t>and have been encouraged to </a:t>
            </a:r>
            <a:r>
              <a:rPr lang="en-GB" b="1" dirty="0"/>
              <a:t>read them in advance of all EUROFER meetings</a:t>
            </a:r>
          </a:p>
        </p:txBody>
      </p:sp>
    </p:spTree>
    <p:extLst>
      <p:ext uri="{BB962C8B-B14F-4D97-AF65-F5344CB8AC3E}">
        <p14:creationId xmlns:p14="http://schemas.microsoft.com/office/powerpoint/2010/main" val="2319605658"/>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171776"/>
            <a:ext cx="7772400" cy="5114059"/>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Espace réservé de la date 3"/>
          <p:cNvSpPr>
            <a:spLocks noGrp="1"/>
          </p:cNvSpPr>
          <p:nvPr>
            <p:ph type="dt" sz="half" idx="10"/>
          </p:nvPr>
        </p:nvSpPr>
        <p:spPr/>
        <p:txBody>
          <a:bodyPr/>
          <a:lstStyle>
            <a:lvl1pPr>
              <a:defRPr/>
            </a:lvl1pPr>
          </a:lstStyle>
          <a:p>
            <a:fld id="{443EBC75-377B-924D-944D-5D3E92E25A9C}"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E4E41398-BE41-4B42-8E17-277FBA1E8D0F}" type="slidenum">
              <a:rPr lang="fr-FR"/>
              <a:pPr/>
              <a:t>‹#›</a:t>
            </a:fld>
            <a:endParaRPr lang="fr-FR"/>
          </a:p>
        </p:txBody>
      </p:sp>
      <p:sp>
        <p:nvSpPr>
          <p:cNvPr id="10" name="Espace réservé du texte 9"/>
          <p:cNvSpPr>
            <a:spLocks noGrp="1"/>
          </p:cNvSpPr>
          <p:nvPr>
            <p:ph type="body" sz="quarter" idx="13" hasCustomPrompt="1"/>
          </p:nvPr>
        </p:nvSpPr>
        <p:spPr>
          <a:xfrm>
            <a:off x="685800" y="570891"/>
            <a:ext cx="7775575" cy="523211"/>
          </a:xfrm>
        </p:spPr>
        <p:txBody>
          <a:bodyPr>
            <a:normAutofit/>
          </a:bodyPr>
          <a:lstStyle>
            <a:lvl1pPr marL="0" indent="0" algn="l">
              <a:buNone/>
              <a:defRPr b="1" cap="small" baseline="0">
                <a:solidFill>
                  <a:srgbClr val="000000"/>
                </a:solidFill>
              </a:defRPr>
            </a:lvl1pPr>
          </a:lstStyle>
          <a:p>
            <a:pPr lvl="0"/>
            <a:r>
              <a:rPr lang="en-GB" noProof="0" dirty="0"/>
              <a:t>Insert your subtitle here</a:t>
            </a:r>
          </a:p>
        </p:txBody>
      </p:sp>
      <p:sp>
        <p:nvSpPr>
          <p:cNvPr id="7" name="Title 6"/>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09894744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 Multi im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1E19700-66C2-437F-AA69-B7B4B1FA2FE0}"/>
              </a:ext>
            </a:extLst>
          </p:cNvPr>
          <p:cNvPicPr>
            <a:picLocks noChangeAspect="1"/>
          </p:cNvPicPr>
          <p:nvPr userDrawn="1"/>
        </p:nvPicPr>
        <p:blipFill>
          <a:blip r:embed="rId2"/>
          <a:stretch>
            <a:fillRect/>
          </a:stretch>
        </p:blipFill>
        <p:spPr>
          <a:xfrm>
            <a:off x="1898" y="1975105"/>
            <a:ext cx="9144000" cy="3060192"/>
          </a:xfrm>
          <a:prstGeom prst="rect">
            <a:avLst/>
          </a:prstGeom>
        </p:spPr>
      </p:pic>
      <p:sp>
        <p:nvSpPr>
          <p:cNvPr id="4" name="Date Placeholder 3">
            <a:extLst>
              <a:ext uri="{FF2B5EF4-FFF2-40B4-BE49-F238E27FC236}">
                <a16:creationId xmlns="" xmlns:a16="http://schemas.microsoft.com/office/drawing/2014/main"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sp>
        <p:nvSpPr>
          <p:cNvPr id="7" name="TextBox 6">
            <a:extLst>
              <a:ext uri="{FF2B5EF4-FFF2-40B4-BE49-F238E27FC236}">
                <a16:creationId xmlns="" xmlns:a16="http://schemas.microsoft.com/office/drawing/2014/main"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 xmlns:a16="http://schemas.microsoft.com/office/drawing/2014/main"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 xmlns:a16="http://schemas.microsoft.com/office/drawing/2014/main"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 xmlns:a16="http://schemas.microsoft.com/office/drawing/2014/main"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 xmlns:a16="http://schemas.microsoft.com/office/drawing/2014/main"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 xmlns:a16="http://schemas.microsoft.com/office/drawing/2014/main" id="{C10D973F-0859-485D-9610-A4FCC1CB6C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 xmlns:a16="http://schemas.microsoft.com/office/drawing/2014/main" id="{44F285D5-DF25-495A-A5FE-889AE534926F}"/>
              </a:ext>
            </a:extLst>
          </p:cNvPr>
          <p:cNvSpPr>
            <a:spLocks noChangeArrowheads="1"/>
          </p:cNvSpPr>
          <p:nvPr userDrawn="1"/>
        </p:nvSpPr>
        <p:spPr bwMode="auto">
          <a:xfrm>
            <a:off x="1898" y="5035551"/>
            <a:ext cx="1627200" cy="1822449"/>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234848071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 Flat products">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pic>
        <p:nvPicPr>
          <p:cNvPr id="6" name="Image 6">
            <a:extLst>
              <a:ext uri="{FF2B5EF4-FFF2-40B4-BE49-F238E27FC236}">
                <a16:creationId xmlns="" xmlns:a16="http://schemas.microsoft.com/office/drawing/2014/main" id="{186986E5-AD21-46B0-80B7-6E4B83142796}"/>
              </a:ext>
            </a:extLst>
          </p:cNvPr>
          <p:cNvPicPr>
            <a:picLocks noChangeAspect="1"/>
          </p:cNvPicPr>
          <p:nvPr userDrawn="1"/>
        </p:nvPicPr>
        <p:blipFill>
          <a:blip r:embed="rId2"/>
          <a:stretch>
            <a:fillRect/>
          </a:stretch>
        </p:blipFill>
        <p:spPr>
          <a:xfrm>
            <a:off x="-3175" y="1287418"/>
            <a:ext cx="9143998" cy="5266942"/>
          </a:xfrm>
          <a:prstGeom prst="rect">
            <a:avLst/>
          </a:prstGeom>
        </p:spPr>
      </p:pic>
      <p:sp>
        <p:nvSpPr>
          <p:cNvPr id="7" name="TextBox 6">
            <a:extLst>
              <a:ext uri="{FF2B5EF4-FFF2-40B4-BE49-F238E27FC236}">
                <a16:creationId xmlns="" xmlns:a16="http://schemas.microsoft.com/office/drawing/2014/main"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 xmlns:a16="http://schemas.microsoft.com/office/drawing/2014/main"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 xmlns:a16="http://schemas.microsoft.com/office/drawing/2014/main"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 xmlns:a16="http://schemas.microsoft.com/office/drawing/2014/main"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 xmlns:a16="http://schemas.microsoft.com/office/drawing/2014/main"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 xmlns:a16="http://schemas.microsoft.com/office/drawing/2014/main" id="{C10D973F-0859-485D-9610-A4FCC1CB6C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 xmlns:a16="http://schemas.microsoft.com/office/drawing/2014/main" id="{44F285D5-DF25-495A-A5FE-889AE534926F}"/>
              </a:ext>
            </a:extLst>
          </p:cNvPr>
          <p:cNvSpPr>
            <a:spLocks noChangeArrowheads="1"/>
          </p:cNvSpPr>
          <p:nvPr userDrawn="1"/>
        </p:nvSpPr>
        <p:spPr bwMode="auto">
          <a:xfrm>
            <a:off x="1898" y="6555297"/>
            <a:ext cx="1627200" cy="30270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135128243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 Long products">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60B83C56-5946-4B43-8046-A24C0E8B275D}"/>
              </a:ext>
            </a:extLst>
          </p:cNvPr>
          <p:cNvPicPr>
            <a:picLocks noChangeAspect="1"/>
          </p:cNvPicPr>
          <p:nvPr userDrawn="1"/>
        </p:nvPicPr>
        <p:blipFill>
          <a:blip r:embed="rId2"/>
          <a:stretch>
            <a:fillRect/>
          </a:stretch>
        </p:blipFill>
        <p:spPr>
          <a:xfrm>
            <a:off x="1898" y="1287417"/>
            <a:ext cx="9144000" cy="5266944"/>
          </a:xfrm>
          <a:prstGeom prst="rect">
            <a:avLst/>
          </a:prstGeom>
        </p:spPr>
      </p:pic>
      <p:sp>
        <p:nvSpPr>
          <p:cNvPr id="4" name="Date Placeholder 3">
            <a:extLst>
              <a:ext uri="{FF2B5EF4-FFF2-40B4-BE49-F238E27FC236}">
                <a16:creationId xmlns="" xmlns:a16="http://schemas.microsoft.com/office/drawing/2014/main"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sp>
        <p:nvSpPr>
          <p:cNvPr id="7" name="TextBox 6">
            <a:extLst>
              <a:ext uri="{FF2B5EF4-FFF2-40B4-BE49-F238E27FC236}">
                <a16:creationId xmlns="" xmlns:a16="http://schemas.microsoft.com/office/drawing/2014/main"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 xmlns:a16="http://schemas.microsoft.com/office/drawing/2014/main"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 xmlns:a16="http://schemas.microsoft.com/office/drawing/2014/main"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 xmlns:a16="http://schemas.microsoft.com/office/drawing/2014/main"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 xmlns:a16="http://schemas.microsoft.com/office/drawing/2014/main"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 xmlns:a16="http://schemas.microsoft.com/office/drawing/2014/main" id="{C10D973F-0859-485D-9610-A4FCC1CB6C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 xmlns:a16="http://schemas.microsoft.com/office/drawing/2014/main" id="{44F285D5-DF25-495A-A5FE-889AE534926F}"/>
              </a:ext>
            </a:extLst>
          </p:cNvPr>
          <p:cNvSpPr>
            <a:spLocks noChangeArrowheads="1"/>
          </p:cNvSpPr>
          <p:nvPr userDrawn="1"/>
        </p:nvSpPr>
        <p:spPr bwMode="auto">
          <a:xfrm>
            <a:off x="1898" y="6555297"/>
            <a:ext cx="1627200" cy="30270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190722758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 No imag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sp>
        <p:nvSpPr>
          <p:cNvPr id="7" name="TextBox 6">
            <a:extLst>
              <a:ext uri="{FF2B5EF4-FFF2-40B4-BE49-F238E27FC236}">
                <a16:creationId xmlns="" xmlns:a16="http://schemas.microsoft.com/office/drawing/2014/main"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 xmlns:a16="http://schemas.microsoft.com/office/drawing/2014/main"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 xmlns:a16="http://schemas.microsoft.com/office/drawing/2014/main"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 xmlns:a16="http://schemas.microsoft.com/office/drawing/2014/main"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 xmlns:a16="http://schemas.microsoft.com/office/drawing/2014/main"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 xmlns:a16="http://schemas.microsoft.com/office/drawing/2014/main" id="{C10D973F-0859-485D-9610-A4FCC1CB6C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 xmlns:a16="http://schemas.microsoft.com/office/drawing/2014/main" id="{44F285D5-DF25-495A-A5FE-889AE534926F}"/>
              </a:ext>
            </a:extLst>
          </p:cNvPr>
          <p:cNvSpPr>
            <a:spLocks noChangeArrowheads="1"/>
          </p:cNvSpPr>
          <p:nvPr userDrawn="1"/>
        </p:nvSpPr>
        <p:spPr bwMode="auto">
          <a:xfrm>
            <a:off x="1898" y="6606000"/>
            <a:ext cx="1627200" cy="2520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278794884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2EDC54A9-9CC9-4E3F-9D92-33FA5691E06F}"/>
              </a:ext>
            </a:extLst>
          </p:cNvPr>
          <p:cNvSpPr/>
          <p:nvPr userDrawn="1"/>
        </p:nvSpPr>
        <p:spPr>
          <a:xfrm>
            <a:off x="-1" y="6672943"/>
            <a:ext cx="9144000" cy="185057"/>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4" name="Rectangle 13">
            <a:extLst>
              <a:ext uri="{FF2B5EF4-FFF2-40B4-BE49-F238E27FC236}">
                <a16:creationId xmlns="" xmlns:a16="http://schemas.microsoft.com/office/drawing/2014/main" id="{AC8A94C9-BAA9-4A1C-808B-600AF70B9075}"/>
              </a:ext>
            </a:extLst>
          </p:cNvPr>
          <p:cNvSpPr/>
          <p:nvPr userDrawn="1"/>
        </p:nvSpPr>
        <p:spPr>
          <a:xfrm>
            <a:off x="0" y="0"/>
            <a:ext cx="9144000" cy="2704422"/>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7" name="Rectangle 16">
            <a:extLst>
              <a:ext uri="{FF2B5EF4-FFF2-40B4-BE49-F238E27FC236}">
                <a16:creationId xmlns="" xmlns:a16="http://schemas.microsoft.com/office/drawing/2014/main" id="{879D15C5-9565-45FA-888A-95ADB9F2E98E}"/>
              </a:ext>
            </a:extLst>
          </p:cNvPr>
          <p:cNvSpPr/>
          <p:nvPr userDrawn="1"/>
        </p:nvSpPr>
        <p:spPr>
          <a:xfrm>
            <a:off x="10886" y="0"/>
            <a:ext cx="7274264" cy="5139178"/>
          </a:xfrm>
          <a:prstGeom prst="rect">
            <a:avLst/>
          </a:prstGeom>
          <a:blipFill dpi="0" rotWithShape="1">
            <a:blip r:embed="rId2">
              <a:alphaModFix amt="13000"/>
              <a:extLst>
                <a:ext uri="{BEBA8EAE-BF5A-486C-A8C5-ECC9F3942E4B}">
                  <a14:imgProps xmlns:a14="http://schemas.microsoft.com/office/drawing/2010/main">
                    <a14:imgLayer r:embed="rId3">
                      <a14:imgEffect>
                        <a14:brightnessContrast bright="-16000"/>
                      </a14:imgEffect>
                    </a14:imgLayer>
                  </a14:imgProps>
                </a:ext>
              </a:extLst>
            </a:blip>
            <a:srcRect/>
            <a:stretch>
              <a:fillRect l="-7909" t="-30692" r="-3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496559" y="2734131"/>
            <a:ext cx="7217229" cy="1265691"/>
          </a:xfrm>
          <a:prstGeom prst="rect">
            <a:avLst/>
          </a:prstGeom>
        </p:spPr>
        <p:txBody>
          <a:bodyPr anchor="b">
            <a:normAutofit/>
          </a:bodyPr>
          <a:lstStyle>
            <a:lvl1pPr algn="r">
              <a:defRPr sz="4400">
                <a:solidFill>
                  <a:srgbClr val="005CA2"/>
                </a:solidFill>
              </a:defRPr>
            </a:lvl1pPr>
          </a:lstStyle>
          <a:p>
            <a:r>
              <a:rPr lang="en-US" dirty="0"/>
              <a:t>Main title</a:t>
            </a:r>
          </a:p>
        </p:txBody>
      </p:sp>
      <p:sp>
        <p:nvSpPr>
          <p:cNvPr id="3" name="Subtitle 2"/>
          <p:cNvSpPr>
            <a:spLocks noGrp="1"/>
          </p:cNvSpPr>
          <p:nvPr>
            <p:ph type="subTitle" idx="1" hasCustomPrompt="1"/>
          </p:nvPr>
        </p:nvSpPr>
        <p:spPr>
          <a:xfrm>
            <a:off x="1496559" y="4011389"/>
            <a:ext cx="7217229" cy="981525"/>
          </a:xfrm>
          <a:prstGeom prst="rect">
            <a:avLst/>
          </a:prstGeo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6A020A-467E-4363-B032-8F8309375125}" type="slidenum">
              <a:rPr lang="en-GB" smtClean="0"/>
              <a:t>‹#›</a:t>
            </a:fld>
            <a:endParaRPr lang="en-GB"/>
          </a:p>
        </p:txBody>
      </p:sp>
      <p:sp>
        <p:nvSpPr>
          <p:cNvPr id="11" name="Text Placeholder 10">
            <a:extLst>
              <a:ext uri="{FF2B5EF4-FFF2-40B4-BE49-F238E27FC236}">
                <a16:creationId xmlns="" xmlns:a16="http://schemas.microsoft.com/office/drawing/2014/main" id="{2F3EA2DA-8482-4EB7-BB2D-E1C163F879BC}"/>
              </a:ext>
            </a:extLst>
          </p:cNvPr>
          <p:cNvSpPr>
            <a:spLocks noGrp="1"/>
          </p:cNvSpPr>
          <p:nvPr>
            <p:ph type="body" sz="quarter" idx="13" hasCustomPrompt="1"/>
          </p:nvPr>
        </p:nvSpPr>
        <p:spPr>
          <a:xfrm>
            <a:off x="5021942" y="5022623"/>
            <a:ext cx="3691845" cy="376691"/>
          </a:xfrm>
          <a:prstGeom prst="rect">
            <a:avLst/>
          </a:prstGeom>
        </p:spPr>
        <p:txBody>
          <a:bodyPr>
            <a:noAutofit/>
          </a:bodyPr>
          <a:lstStyle>
            <a:lvl1pPr marL="0" indent="0" algn="r">
              <a:lnSpc>
                <a:spcPct val="100000"/>
              </a:lnSpc>
              <a:spcBef>
                <a:spcPts val="0"/>
              </a:spcBef>
              <a:buNone/>
              <a:defRPr sz="1600" b="1">
                <a:solidFill>
                  <a:schemeClr val="bg1">
                    <a:lumMod val="50000"/>
                  </a:schemeClr>
                </a:solidFill>
              </a:defRPr>
            </a:lvl1pPr>
          </a:lstStyle>
          <a:p>
            <a:pPr lvl="0"/>
            <a:r>
              <a:rPr lang="en-GB" dirty="0"/>
              <a:t>First name last name</a:t>
            </a:r>
          </a:p>
        </p:txBody>
      </p:sp>
      <p:sp>
        <p:nvSpPr>
          <p:cNvPr id="12" name="Text Placeholder 10">
            <a:extLst>
              <a:ext uri="{FF2B5EF4-FFF2-40B4-BE49-F238E27FC236}">
                <a16:creationId xmlns="" xmlns:a16="http://schemas.microsoft.com/office/drawing/2014/main" id="{7B7ED347-BCDE-4A47-9223-33BA1BF7B6E3}"/>
              </a:ext>
            </a:extLst>
          </p:cNvPr>
          <p:cNvSpPr>
            <a:spLocks noGrp="1"/>
          </p:cNvSpPr>
          <p:nvPr>
            <p:ph type="body" sz="quarter" idx="14" hasCustomPrompt="1"/>
          </p:nvPr>
        </p:nvSpPr>
        <p:spPr>
          <a:xfrm>
            <a:off x="5021942" y="5403623"/>
            <a:ext cx="3691845" cy="376691"/>
          </a:xfrm>
          <a:prstGeom prst="rect">
            <a:avLst/>
          </a:prstGeom>
        </p:spPr>
        <p:txBody>
          <a:bodyPr>
            <a:noAutofit/>
          </a:bodyPr>
          <a:lstStyle>
            <a:lvl1pPr marL="0" indent="0" algn="r">
              <a:lnSpc>
                <a:spcPct val="100000"/>
              </a:lnSpc>
              <a:spcBef>
                <a:spcPts val="0"/>
              </a:spcBef>
              <a:buNone/>
              <a:defRPr sz="1600" b="0">
                <a:solidFill>
                  <a:schemeClr val="bg1">
                    <a:lumMod val="50000"/>
                  </a:schemeClr>
                </a:solidFill>
              </a:defRPr>
            </a:lvl1pPr>
          </a:lstStyle>
          <a:p>
            <a:pPr lvl="0"/>
            <a:r>
              <a:rPr lang="en-GB" dirty="0"/>
              <a:t>Job title</a:t>
            </a:r>
          </a:p>
        </p:txBody>
      </p:sp>
      <p:pic>
        <p:nvPicPr>
          <p:cNvPr id="13" name="Picture 12">
            <a:extLst>
              <a:ext uri="{FF2B5EF4-FFF2-40B4-BE49-F238E27FC236}">
                <a16:creationId xmlns="" xmlns:a16="http://schemas.microsoft.com/office/drawing/2014/main" id="{88002023-98C7-45E6-B98A-CF768F19E27C}"/>
              </a:ext>
            </a:extLst>
          </p:cNvPr>
          <p:cNvPicPr>
            <a:picLocks noChangeAspect="1"/>
          </p:cNvPicPr>
          <p:nvPr userDrawn="1"/>
        </p:nvPicPr>
        <p:blipFill>
          <a:blip r:embed="rId4"/>
          <a:stretch>
            <a:fillRect/>
          </a:stretch>
        </p:blipFill>
        <p:spPr>
          <a:xfrm>
            <a:off x="6618514" y="6059028"/>
            <a:ext cx="2095273" cy="356972"/>
          </a:xfrm>
          <a:prstGeom prst="rect">
            <a:avLst/>
          </a:prstGeom>
        </p:spPr>
      </p:pic>
      <p:cxnSp>
        <p:nvCxnSpPr>
          <p:cNvPr id="26" name="Straight Connector 25">
            <a:extLst>
              <a:ext uri="{FF2B5EF4-FFF2-40B4-BE49-F238E27FC236}">
                <a16:creationId xmlns="" xmlns:a16="http://schemas.microsoft.com/office/drawing/2014/main" id="{81D297A1-375A-4F31-9030-EDF9974A4ABD}"/>
              </a:ext>
            </a:extLst>
          </p:cNvPr>
          <p:cNvCxnSpPr/>
          <p:nvPr userDrawn="1"/>
        </p:nvCxnSpPr>
        <p:spPr>
          <a:xfrm>
            <a:off x="8115300" y="2444071"/>
            <a:ext cx="3238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0">
            <a:extLst>
              <a:ext uri="{FF2B5EF4-FFF2-40B4-BE49-F238E27FC236}">
                <a16:creationId xmlns="" xmlns:a16="http://schemas.microsoft.com/office/drawing/2014/main" id="{5A7043C9-3A4C-47D1-BFA5-62057B8AEA4F}"/>
              </a:ext>
            </a:extLst>
          </p:cNvPr>
          <p:cNvSpPr>
            <a:spLocks noGrp="1"/>
          </p:cNvSpPr>
          <p:nvPr>
            <p:ph type="body" sz="quarter" idx="15" hasCustomPrompt="1"/>
          </p:nvPr>
        </p:nvSpPr>
        <p:spPr>
          <a:xfrm>
            <a:off x="5068659" y="2448381"/>
            <a:ext cx="3691845" cy="256042"/>
          </a:xfrm>
          <a:prstGeom prst="rect">
            <a:avLst/>
          </a:prstGeom>
        </p:spPr>
        <p:txBody>
          <a:bodyPr>
            <a:noAutofit/>
          </a:bodyPr>
          <a:lstStyle>
            <a:lvl1pPr marL="0" indent="0" algn="r">
              <a:lnSpc>
                <a:spcPct val="100000"/>
              </a:lnSpc>
              <a:spcBef>
                <a:spcPts val="0"/>
              </a:spcBef>
              <a:buNone/>
              <a:defRPr sz="1200" b="1" cap="all" baseline="0">
                <a:solidFill>
                  <a:schemeClr val="bg1"/>
                </a:solidFill>
              </a:defRPr>
            </a:lvl1pPr>
          </a:lstStyle>
          <a:p>
            <a:pPr lvl="0"/>
            <a:r>
              <a:rPr lang="en-GB" cap="all" baseline="0" dirty="0"/>
              <a:t>Location or event</a:t>
            </a:r>
            <a:endParaRPr lang="en-GB" dirty="0"/>
          </a:p>
        </p:txBody>
      </p:sp>
      <p:sp>
        <p:nvSpPr>
          <p:cNvPr id="15" name="Text Placeholder 10">
            <a:extLst>
              <a:ext uri="{FF2B5EF4-FFF2-40B4-BE49-F238E27FC236}">
                <a16:creationId xmlns="" xmlns:a16="http://schemas.microsoft.com/office/drawing/2014/main" id="{9D5A3D18-1C15-4C56-9B39-4AF0EECB7583}"/>
              </a:ext>
            </a:extLst>
          </p:cNvPr>
          <p:cNvSpPr>
            <a:spLocks noGrp="1"/>
          </p:cNvSpPr>
          <p:nvPr>
            <p:ph type="body" sz="quarter" idx="16" hasCustomPrompt="1"/>
          </p:nvPr>
        </p:nvSpPr>
        <p:spPr>
          <a:xfrm>
            <a:off x="5068658" y="2183720"/>
            <a:ext cx="3691845" cy="256042"/>
          </a:xfrm>
          <a:prstGeom prst="rect">
            <a:avLst/>
          </a:prstGeom>
        </p:spPr>
        <p:txBody>
          <a:bodyPr>
            <a:noAutofit/>
          </a:bodyPr>
          <a:lstStyle>
            <a:lvl1pPr marL="0" indent="0" algn="r">
              <a:lnSpc>
                <a:spcPct val="100000"/>
              </a:lnSpc>
              <a:spcBef>
                <a:spcPts val="0"/>
              </a:spcBef>
              <a:buNone/>
              <a:defRPr sz="1200" b="0" cap="all" baseline="0">
                <a:solidFill>
                  <a:schemeClr val="bg1"/>
                </a:solidFill>
              </a:defRPr>
            </a:lvl1pPr>
          </a:lstStyle>
          <a:p>
            <a:pPr lvl="0"/>
            <a:r>
              <a:rPr lang="en-GB" cap="all" baseline="0" dirty="0"/>
              <a:t>Date: </a:t>
            </a:r>
            <a:fld id="{D1E83003-42BD-4C50-AA6C-57044DE68CC0}" type="datetime4">
              <a:rPr lang="en-GB" cap="all" baseline="0" smtClean="0"/>
              <a:t>20 October 2020</a:t>
            </a:fld>
            <a:endParaRPr lang="en-GB" dirty="0"/>
          </a:p>
        </p:txBody>
      </p:sp>
    </p:spTree>
    <p:extLst>
      <p:ext uri="{BB962C8B-B14F-4D97-AF65-F5344CB8AC3E}">
        <p14:creationId xmlns:p14="http://schemas.microsoft.com/office/powerpoint/2010/main" val="197940075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with subtitl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33FA482-6A40-47E1-B4A8-8FFA099FC88E}"/>
              </a:ext>
            </a:extLst>
          </p:cNvPr>
          <p:cNvSpPr/>
          <p:nvPr userDrawn="1"/>
        </p:nvSpPr>
        <p:spPr>
          <a:xfrm>
            <a:off x="0" y="0"/>
            <a:ext cx="9144000" cy="832303"/>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2" name="Title 1"/>
          <p:cNvSpPr>
            <a:spLocks noGrp="1"/>
          </p:cNvSpPr>
          <p:nvPr>
            <p:ph type="title" hasCustomPrompt="1"/>
          </p:nvPr>
        </p:nvSpPr>
        <p:spPr>
          <a:xfrm>
            <a:off x="1896935" y="16787"/>
            <a:ext cx="6632121" cy="798725"/>
          </a:xfrm>
          <a:prstGeom prst="rect">
            <a:avLst/>
          </a:prstGeom>
        </p:spPr>
        <p:txBody>
          <a:bodyPr anchor="ctr">
            <a:normAutofit/>
          </a:bodyPr>
          <a:lstStyle>
            <a:lvl1pPr algn="r">
              <a:defRPr sz="3200" b="0">
                <a:solidFill>
                  <a:schemeClr val="bg1"/>
                </a:solidFill>
              </a:defRPr>
            </a:lvl1pPr>
          </a:lstStyle>
          <a:p>
            <a:r>
              <a:rPr lang="en-US" dirty="0"/>
              <a:t>Insert page title</a:t>
            </a:r>
          </a:p>
        </p:txBody>
      </p:sp>
      <p:sp>
        <p:nvSpPr>
          <p:cNvPr id="3" name="Content Placeholder 2"/>
          <p:cNvSpPr>
            <a:spLocks noGrp="1"/>
          </p:cNvSpPr>
          <p:nvPr>
            <p:ph idx="1"/>
          </p:nvPr>
        </p:nvSpPr>
        <p:spPr>
          <a:xfrm>
            <a:off x="628650" y="1707936"/>
            <a:ext cx="7886700" cy="4469027"/>
          </a:xfrm>
          <a:prstGeom prst="rect">
            <a:avLst/>
          </a:prstGeom>
        </p:spPr>
        <p:txBody>
          <a:bodyPr/>
          <a:lstStyle>
            <a:lvl1pPr>
              <a:defRPr>
                <a:solidFill>
                  <a:srgbClr val="5F5F5F"/>
                </a:solidFill>
              </a:defRPr>
            </a:lvl1pPr>
            <a:lvl2pPr>
              <a:defRPr>
                <a:solidFill>
                  <a:srgbClr val="00355C"/>
                </a:solidFill>
              </a:defRPr>
            </a:lvl2pPr>
            <a:lvl3pPr>
              <a:defRPr>
                <a:solidFill>
                  <a:srgbClr val="009B8F"/>
                </a:solidFill>
              </a:defRPr>
            </a:lvl3pPr>
            <a:lvl4pPr>
              <a:defRPr>
                <a:solidFill>
                  <a:srgbClr val="777777"/>
                </a:solidFill>
              </a:defRPr>
            </a:lvl4pPr>
            <a:lvl5pPr>
              <a:defRPr>
                <a:solidFill>
                  <a:srgbClr val="0078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403771" y="130628"/>
            <a:ext cx="680259" cy="668097"/>
          </a:xfrm>
        </p:spPr>
        <p:txBody>
          <a:bodyPr/>
          <a:lstStyle>
            <a:lvl1pPr algn="r">
              <a:defRPr sz="2000">
                <a:latin typeface="+mj-lt"/>
              </a:defRPr>
            </a:lvl1pPr>
          </a:lstStyle>
          <a:p>
            <a:fld id="{AE6A020A-467E-4363-B032-8F8309375125}" type="slidenum">
              <a:rPr lang="en-GB" smtClean="0"/>
              <a:pPr/>
              <a:t>‹#›</a:t>
            </a:fld>
            <a:endParaRPr lang="en-GB" dirty="0"/>
          </a:p>
        </p:txBody>
      </p:sp>
      <p:cxnSp>
        <p:nvCxnSpPr>
          <p:cNvPr id="13" name="Straight Connector 12">
            <a:extLst>
              <a:ext uri="{FF2B5EF4-FFF2-40B4-BE49-F238E27FC236}">
                <a16:creationId xmlns="" xmlns:a16="http://schemas.microsoft.com/office/drawing/2014/main" id="{5E649462-7633-434F-9B1A-1F55A44B3BE9}"/>
              </a:ext>
            </a:extLst>
          </p:cNvPr>
          <p:cNvCxnSpPr>
            <a:cxnSpLocks/>
          </p:cNvCxnSpPr>
          <p:nvPr userDrawn="1"/>
        </p:nvCxnSpPr>
        <p:spPr>
          <a:xfrm>
            <a:off x="8529056" y="0"/>
            <a:ext cx="0" cy="5747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 xmlns:a16="http://schemas.microsoft.com/office/drawing/2014/main" id="{D927A2D4-9BD6-402C-99FD-76A44415BB06}"/>
              </a:ext>
            </a:extLst>
          </p:cNvPr>
          <p:cNvSpPr>
            <a:spLocks noGrp="1"/>
          </p:cNvSpPr>
          <p:nvPr>
            <p:ph type="body" sz="quarter" idx="13" hasCustomPrompt="1"/>
          </p:nvPr>
        </p:nvSpPr>
        <p:spPr>
          <a:xfrm>
            <a:off x="628650" y="855322"/>
            <a:ext cx="7886700" cy="722313"/>
          </a:xfrm>
          <a:prstGeom prst="rect">
            <a:avLst/>
          </a:prstGeom>
        </p:spPr>
        <p:txBody>
          <a:bodyPr anchor="ctr"/>
          <a:lstStyle>
            <a:lvl1pPr marL="0" indent="0" algn="l">
              <a:buNone/>
              <a:defRPr b="1">
                <a:solidFill>
                  <a:srgbClr val="005CA2"/>
                </a:solidFill>
              </a:defRPr>
            </a:lvl1pPr>
          </a:lstStyle>
          <a:p>
            <a:pPr lvl="0"/>
            <a:r>
              <a:rPr lang="en-US" dirty="0"/>
              <a:t>Insert subtitle for this page</a:t>
            </a:r>
            <a:endParaRPr lang="en-GB" dirty="0"/>
          </a:p>
        </p:txBody>
      </p:sp>
      <p:pic>
        <p:nvPicPr>
          <p:cNvPr id="23" name="Picture 22">
            <a:extLst>
              <a:ext uri="{FF2B5EF4-FFF2-40B4-BE49-F238E27FC236}">
                <a16:creationId xmlns="" xmlns:a16="http://schemas.microsoft.com/office/drawing/2014/main" id="{389310F5-F88F-49C4-BB90-24D81BAF5DB7}"/>
              </a:ext>
            </a:extLst>
          </p:cNvPr>
          <p:cNvPicPr>
            <a:picLocks noChangeAspect="1"/>
          </p:cNvPicPr>
          <p:nvPr userDrawn="1"/>
        </p:nvPicPr>
        <p:blipFill>
          <a:blip r:embed="rId2"/>
          <a:stretch>
            <a:fillRect/>
          </a:stretch>
        </p:blipFill>
        <p:spPr>
          <a:xfrm>
            <a:off x="316139" y="313923"/>
            <a:ext cx="1250950" cy="204455"/>
          </a:xfrm>
          <a:prstGeom prst="rect">
            <a:avLst/>
          </a:prstGeom>
        </p:spPr>
      </p:pic>
    </p:spTree>
    <p:extLst>
      <p:ext uri="{BB962C8B-B14F-4D97-AF65-F5344CB8AC3E}">
        <p14:creationId xmlns:p14="http://schemas.microsoft.com/office/powerpoint/2010/main" val="1922029938"/>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No subtitl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33FA482-6A40-47E1-B4A8-8FFA099FC88E}"/>
              </a:ext>
            </a:extLst>
          </p:cNvPr>
          <p:cNvSpPr/>
          <p:nvPr userDrawn="1"/>
        </p:nvSpPr>
        <p:spPr>
          <a:xfrm>
            <a:off x="0" y="0"/>
            <a:ext cx="9144000" cy="832303"/>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2" name="Title 1"/>
          <p:cNvSpPr>
            <a:spLocks noGrp="1"/>
          </p:cNvSpPr>
          <p:nvPr>
            <p:ph type="title" hasCustomPrompt="1"/>
          </p:nvPr>
        </p:nvSpPr>
        <p:spPr>
          <a:xfrm>
            <a:off x="1896935" y="0"/>
            <a:ext cx="6632121" cy="832303"/>
          </a:xfrm>
          <a:prstGeom prst="rect">
            <a:avLst/>
          </a:prstGeom>
        </p:spPr>
        <p:txBody>
          <a:bodyPr anchor="ctr">
            <a:normAutofit/>
          </a:bodyPr>
          <a:lstStyle>
            <a:lvl1pPr algn="r">
              <a:defRPr sz="3200" b="0">
                <a:solidFill>
                  <a:schemeClr val="bg1"/>
                </a:solidFill>
              </a:defRPr>
            </a:lvl1pPr>
          </a:lstStyle>
          <a:p>
            <a:r>
              <a:rPr lang="en-US" dirty="0"/>
              <a:t>Insert page title</a:t>
            </a:r>
          </a:p>
        </p:txBody>
      </p:sp>
      <p:sp>
        <p:nvSpPr>
          <p:cNvPr id="3" name="Content Placeholder 2"/>
          <p:cNvSpPr>
            <a:spLocks noGrp="1"/>
          </p:cNvSpPr>
          <p:nvPr>
            <p:ph idx="1"/>
          </p:nvPr>
        </p:nvSpPr>
        <p:spPr>
          <a:xfrm>
            <a:off x="628650" y="1047750"/>
            <a:ext cx="7886700" cy="5378450"/>
          </a:xfrm>
          <a:prstGeom prst="rect">
            <a:avLst/>
          </a:prstGeom>
        </p:spPr>
        <p:txBody>
          <a:bodyPr/>
          <a:lstStyle>
            <a:lvl1pPr>
              <a:defRPr>
                <a:solidFill>
                  <a:srgbClr val="5F5F5F"/>
                </a:solidFill>
              </a:defRPr>
            </a:lvl1pPr>
            <a:lvl2pPr>
              <a:defRPr>
                <a:solidFill>
                  <a:srgbClr val="00355C"/>
                </a:solidFill>
              </a:defRPr>
            </a:lvl2pPr>
            <a:lvl3pPr>
              <a:defRPr>
                <a:solidFill>
                  <a:srgbClr val="009B8F"/>
                </a:solidFill>
              </a:defRPr>
            </a:lvl3pPr>
            <a:lvl4pPr>
              <a:defRPr>
                <a:solidFill>
                  <a:srgbClr val="777777"/>
                </a:solidFill>
              </a:defRPr>
            </a:lvl4pPr>
            <a:lvl5pPr>
              <a:defRPr>
                <a:solidFill>
                  <a:srgbClr val="0078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403771" y="130628"/>
            <a:ext cx="680259" cy="668097"/>
          </a:xfrm>
        </p:spPr>
        <p:txBody>
          <a:bodyPr/>
          <a:lstStyle>
            <a:lvl1pPr algn="r">
              <a:defRPr sz="2000">
                <a:latin typeface="+mj-lt"/>
              </a:defRPr>
            </a:lvl1pPr>
          </a:lstStyle>
          <a:p>
            <a:fld id="{AE6A020A-467E-4363-B032-8F8309375125}" type="slidenum">
              <a:rPr lang="en-GB" smtClean="0"/>
              <a:pPr/>
              <a:t>‹#›</a:t>
            </a:fld>
            <a:endParaRPr lang="en-GB" dirty="0"/>
          </a:p>
        </p:txBody>
      </p:sp>
      <p:cxnSp>
        <p:nvCxnSpPr>
          <p:cNvPr id="13" name="Straight Connector 12">
            <a:extLst>
              <a:ext uri="{FF2B5EF4-FFF2-40B4-BE49-F238E27FC236}">
                <a16:creationId xmlns="" xmlns:a16="http://schemas.microsoft.com/office/drawing/2014/main" id="{5E649462-7633-434F-9B1A-1F55A44B3BE9}"/>
              </a:ext>
            </a:extLst>
          </p:cNvPr>
          <p:cNvCxnSpPr>
            <a:cxnSpLocks/>
          </p:cNvCxnSpPr>
          <p:nvPr userDrawn="1"/>
        </p:nvCxnSpPr>
        <p:spPr>
          <a:xfrm>
            <a:off x="8529056" y="0"/>
            <a:ext cx="0" cy="5747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 xmlns:a16="http://schemas.microsoft.com/office/drawing/2014/main" id="{389310F5-F88F-49C4-BB90-24D81BAF5DB7}"/>
              </a:ext>
            </a:extLst>
          </p:cNvPr>
          <p:cNvPicPr>
            <a:picLocks noChangeAspect="1"/>
          </p:cNvPicPr>
          <p:nvPr userDrawn="1"/>
        </p:nvPicPr>
        <p:blipFill>
          <a:blip r:embed="rId2"/>
          <a:stretch>
            <a:fillRect/>
          </a:stretch>
        </p:blipFill>
        <p:spPr>
          <a:xfrm>
            <a:off x="316139" y="313923"/>
            <a:ext cx="1250950" cy="204455"/>
          </a:xfrm>
          <a:prstGeom prst="rect">
            <a:avLst/>
          </a:prstGeom>
        </p:spPr>
      </p:pic>
    </p:spTree>
    <p:extLst>
      <p:ext uri="{BB962C8B-B14F-4D97-AF65-F5344CB8AC3E}">
        <p14:creationId xmlns:p14="http://schemas.microsoft.com/office/powerpoint/2010/main" val="91095113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Footer Placeholder 2"/>
          <p:cNvSpPr>
            <a:spLocks noGrp="1"/>
          </p:cNvSpPr>
          <p:nvPr>
            <p:ph type="ftr" sz="quarter" idx="10"/>
          </p:nvPr>
        </p:nvSpPr>
        <p:spPr/>
        <p:txBody>
          <a:bodyPr/>
          <a:lstStyle/>
          <a:p>
            <a:endParaRPr lang="fr-FR" dirty="0"/>
          </a:p>
        </p:txBody>
      </p:sp>
      <p:sp>
        <p:nvSpPr>
          <p:cNvPr id="4" name="Date Placeholder 3"/>
          <p:cNvSpPr>
            <a:spLocks noGrp="1"/>
          </p:cNvSpPr>
          <p:nvPr>
            <p:ph type="dt" sz="half" idx="11"/>
          </p:nvPr>
        </p:nvSpPr>
        <p:spPr/>
        <p:txBody>
          <a:bodyPr/>
          <a:lstStyle/>
          <a:p>
            <a:fld id="{F968540C-7468-9A41-9F0D-E84B65FCA52A}" type="datetime2">
              <a:rPr lang="en-US" smtClean="0"/>
              <a:t>Tuesday, October 20, 2020</a:t>
            </a:fld>
            <a:endParaRPr lang="fr-FR" dirty="0"/>
          </a:p>
        </p:txBody>
      </p:sp>
      <p:sp>
        <p:nvSpPr>
          <p:cNvPr id="5" name="Slide Number Placeholder 4"/>
          <p:cNvSpPr>
            <a:spLocks noGrp="1"/>
          </p:cNvSpPr>
          <p:nvPr>
            <p:ph type="sldNum" sz="quarter" idx="12"/>
          </p:nvPr>
        </p:nvSpPr>
        <p:spPr/>
        <p:txBody>
          <a:bodyPr/>
          <a:lstStyle/>
          <a:p>
            <a:fld id="{BCA000E9-69DA-0447-93AF-43161012F132}" type="slidenum">
              <a:rPr lang="fr-FR" smtClean="0"/>
              <a:t>‹#›</a:t>
            </a:fld>
            <a:endParaRPr lang="fr-FR" dirty="0"/>
          </a:p>
        </p:txBody>
      </p:sp>
      <p:sp>
        <p:nvSpPr>
          <p:cNvPr id="8" name="Espace réservé du contenu 2"/>
          <p:cNvSpPr>
            <a:spLocks noGrp="1"/>
          </p:cNvSpPr>
          <p:nvPr>
            <p:ph idx="13"/>
          </p:nvPr>
        </p:nvSpPr>
        <p:spPr>
          <a:xfrm>
            <a:off x="673865" y="698400"/>
            <a:ext cx="7772400" cy="5598000"/>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248748952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ulti image">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9" name="Picture 8">
            <a:extLst>
              <a:ext uri="{FF2B5EF4-FFF2-40B4-BE49-F238E27FC236}">
                <a16:creationId xmlns="" xmlns:a16="http://schemas.microsoft.com/office/drawing/2014/main" id="{4379C40F-E13F-436B-BCD1-B60321629691}"/>
              </a:ext>
            </a:extLst>
          </p:cNvPr>
          <p:cNvPicPr>
            <a:picLocks noChangeAspect="1"/>
          </p:cNvPicPr>
          <p:nvPr userDrawn="1"/>
        </p:nvPicPr>
        <p:blipFill>
          <a:blip r:embed="rId2"/>
          <a:stretch>
            <a:fillRect/>
          </a:stretch>
        </p:blipFill>
        <p:spPr>
          <a:xfrm>
            <a:off x="0" y="619365"/>
            <a:ext cx="9144000" cy="2371344"/>
          </a:xfrm>
          <a:prstGeom prst="rect">
            <a:avLst/>
          </a:prstGeom>
        </p:spPr>
      </p:pic>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3474736108"/>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lat products">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pic>
        <p:nvPicPr>
          <p:cNvPr id="7" name="Image 6"/>
          <p:cNvPicPr>
            <a:picLocks noChangeAspect="1"/>
          </p:cNvPicPr>
          <p:nvPr userDrawn="1"/>
        </p:nvPicPr>
        <p:blipFill>
          <a:blip r:embed="rId3"/>
          <a:stretch>
            <a:fillRect/>
          </a:stretch>
        </p:blipFill>
        <p:spPr>
          <a:xfrm>
            <a:off x="0" y="620280"/>
            <a:ext cx="9143999" cy="2377439"/>
          </a:xfrm>
          <a:prstGeom prst="rect">
            <a:avLst/>
          </a:prstGeom>
        </p:spPr>
      </p:pic>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Tree>
    <p:extLst>
      <p:ext uri="{BB962C8B-B14F-4D97-AF65-F5344CB8AC3E}">
        <p14:creationId xmlns:p14="http://schemas.microsoft.com/office/powerpoint/2010/main" val="242422817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Long products">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9" name="Picture 8">
            <a:extLst>
              <a:ext uri="{FF2B5EF4-FFF2-40B4-BE49-F238E27FC236}">
                <a16:creationId xmlns="" xmlns:a16="http://schemas.microsoft.com/office/drawing/2014/main" id="{D727AC04-7403-4082-ACC7-47AE63222549}"/>
              </a:ext>
            </a:extLst>
          </p:cNvPr>
          <p:cNvPicPr>
            <a:picLocks noChangeAspect="1"/>
          </p:cNvPicPr>
          <p:nvPr userDrawn="1"/>
        </p:nvPicPr>
        <p:blipFill>
          <a:blip r:embed="rId2"/>
          <a:stretch>
            <a:fillRect/>
          </a:stretch>
        </p:blipFill>
        <p:spPr>
          <a:xfrm>
            <a:off x="5318" y="617352"/>
            <a:ext cx="9128900" cy="2379600"/>
          </a:xfrm>
          <a:prstGeom prst="rect">
            <a:avLst/>
          </a:prstGeom>
        </p:spPr>
      </p:pic>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Tree>
    <p:extLst>
      <p:ext uri="{BB962C8B-B14F-4D97-AF65-F5344CB8AC3E}">
        <p14:creationId xmlns:p14="http://schemas.microsoft.com/office/powerpoint/2010/main" val="657726230"/>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Tree>
    <p:extLst>
      <p:ext uri="{BB962C8B-B14F-4D97-AF65-F5344CB8AC3E}">
        <p14:creationId xmlns:p14="http://schemas.microsoft.com/office/powerpoint/2010/main" val="76312416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73864" y="709897"/>
            <a:ext cx="3821935" cy="5585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4" name="Espace réservé du contenu 3"/>
          <p:cNvSpPr>
            <a:spLocks noGrp="1"/>
          </p:cNvSpPr>
          <p:nvPr>
            <p:ph sz="half" idx="2"/>
          </p:nvPr>
        </p:nvSpPr>
        <p:spPr>
          <a:xfrm>
            <a:off x="4636265" y="709897"/>
            <a:ext cx="3810000" cy="5585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5" name="Espace réservé de la date 4"/>
          <p:cNvSpPr>
            <a:spLocks noGrp="1"/>
          </p:cNvSpPr>
          <p:nvPr>
            <p:ph type="dt" sz="half" idx="10"/>
          </p:nvPr>
        </p:nvSpPr>
        <p:spPr/>
        <p:txBody>
          <a:bodyPr/>
          <a:lstStyle>
            <a:lvl1pPr>
              <a:defRPr/>
            </a:lvl1pPr>
          </a:lstStyle>
          <a:p>
            <a:fld id="{772EEDC1-D10E-314D-81EB-018CF949886E}" type="datetime2">
              <a:rPr lang="en-US" smtClean="0"/>
              <a:t>Tuesday, October 20, 2020</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87DA7AD-DCF7-934D-94E2-00710CC54066}" type="slidenum">
              <a:rPr lang="fr-FR"/>
              <a:pPr/>
              <a:t>‹#›</a:t>
            </a:fld>
            <a:endParaRPr lang="fr-FR"/>
          </a:p>
        </p:txBody>
      </p:sp>
    </p:spTree>
    <p:extLst>
      <p:ext uri="{BB962C8B-B14F-4D97-AF65-F5344CB8AC3E}">
        <p14:creationId xmlns:p14="http://schemas.microsoft.com/office/powerpoint/2010/main" val="281654201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6183" y="692696"/>
            <a:ext cx="4040188" cy="639762"/>
          </a:xfrm>
        </p:spPr>
        <p:txBody>
          <a:bodyPr anchor="t" anchorCtr="0"/>
          <a:lstStyle>
            <a:lvl1pPr marL="0" indent="0">
              <a:buNone/>
              <a:defRPr sz="2400" b="1" cap="small">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479448"/>
            <a:ext cx="4040188" cy="48063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4008" y="692696"/>
            <a:ext cx="4041775" cy="639762"/>
          </a:xfrm>
        </p:spPr>
        <p:txBody>
          <a:bodyPr anchor="t" anchorCtr="0"/>
          <a:lstStyle>
            <a:lvl1pPr marL="0" indent="0">
              <a:buNone/>
              <a:defRPr sz="2400" b="1" cap="small">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479449"/>
            <a:ext cx="4041775" cy="480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A85B42DC-7B5A-3544-9704-EEC04FB05B7D}" type="datetime2">
              <a:rPr lang="en-US" smtClean="0"/>
              <a:t>Tuesday, October 20, 2020</a:t>
            </a:fld>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3BD6BB9B-FC20-0D41-B1AD-BC79ADF6E994}" type="slidenum">
              <a:rPr lang="fr-FR"/>
              <a:pPr/>
              <a:t>‹#›</a:t>
            </a:fld>
            <a:endParaRPr lang="fr-FR"/>
          </a:p>
        </p:txBody>
      </p:sp>
      <p:sp>
        <p:nvSpPr>
          <p:cNvPr id="10" name="Title 9"/>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08293670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0" y="0"/>
            <a:ext cx="2194821" cy="4572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8674" name="Rectangle 2"/>
          <p:cNvSpPr>
            <a:spLocks noGrp="1" noChangeArrowheads="1"/>
          </p:cNvSpPr>
          <p:nvPr>
            <p:ph type="title"/>
          </p:nvPr>
        </p:nvSpPr>
        <p:spPr bwMode="auto">
          <a:xfrm>
            <a:off x="2194820" y="0"/>
            <a:ext cx="694917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r>
              <a:rPr lang="en-GB" noProof="0" dirty="0"/>
              <a:t> </a:t>
            </a:r>
          </a:p>
        </p:txBody>
      </p:sp>
      <p:sp>
        <p:nvSpPr>
          <p:cNvPr id="28675" name="Rectangle 3"/>
          <p:cNvSpPr>
            <a:spLocks noGrp="1" noChangeArrowheads="1"/>
          </p:cNvSpPr>
          <p:nvPr>
            <p:ph type="body" idx="1"/>
          </p:nvPr>
        </p:nvSpPr>
        <p:spPr bwMode="auto">
          <a:xfrm>
            <a:off x="673865" y="696873"/>
            <a:ext cx="7772400" cy="559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28677" name="Rectangle 5"/>
          <p:cNvSpPr>
            <a:spLocks noGrp="1" noChangeArrowheads="1"/>
          </p:cNvSpPr>
          <p:nvPr>
            <p:ph type="ftr" sz="quarter" idx="3"/>
          </p:nvPr>
        </p:nvSpPr>
        <p:spPr bwMode="auto">
          <a:xfrm>
            <a:off x="2351653" y="6606000"/>
            <a:ext cx="4668619" cy="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0" numCol="1" anchor="ctr" anchorCtr="0" compatLnSpc="1">
            <a:prstTxWarp prst="textNoShape">
              <a:avLst/>
            </a:prstTxWarp>
            <a:normAutofit/>
          </a:bodyPr>
          <a:lstStyle>
            <a:lvl1pPr algn="ctr">
              <a:defRPr sz="1000">
                <a:solidFill>
                  <a:srgbClr val="0067B1"/>
                </a:solidFill>
                <a:latin typeface="Candara"/>
              </a:defRPr>
            </a:lvl1pPr>
          </a:lstStyle>
          <a:p>
            <a:endParaRPr lang="en-GB" noProof="0" dirty="0"/>
          </a:p>
        </p:txBody>
      </p:sp>
      <p:sp>
        <p:nvSpPr>
          <p:cNvPr id="28686" name="Rectangle 14"/>
          <p:cNvSpPr>
            <a:spLocks noChangeArrowheads="1"/>
          </p:cNvSpPr>
          <p:nvPr/>
        </p:nvSpPr>
        <p:spPr bwMode="auto">
          <a:xfrm>
            <a:off x="0" y="6591300"/>
            <a:ext cx="2194821"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8676" name="Rectangle 4"/>
          <p:cNvSpPr>
            <a:spLocks noGrp="1" noChangeArrowheads="1"/>
          </p:cNvSpPr>
          <p:nvPr>
            <p:ph type="dt" sz="half" idx="2"/>
          </p:nvPr>
        </p:nvSpPr>
        <p:spPr bwMode="auto">
          <a:xfrm>
            <a:off x="7020272" y="6606000"/>
            <a:ext cx="2123728" cy="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0" numCol="1" anchor="ctr" anchorCtr="0" compatLnSpc="1">
            <a:prstTxWarp prst="textNoShape">
              <a:avLst/>
            </a:prstTxWarp>
            <a:normAutofit/>
          </a:bodyPr>
          <a:lstStyle>
            <a:lvl1pPr algn="r">
              <a:defRPr sz="1000">
                <a:solidFill>
                  <a:srgbClr val="0067B1"/>
                </a:solidFill>
                <a:latin typeface="Candara"/>
                <a:cs typeface="Candara"/>
              </a:defRPr>
            </a:lvl1pPr>
          </a:lstStyle>
          <a:p>
            <a:fld id="{2EB05A3C-D4AE-0842-85E1-F23090C9C59A}" type="datetime2">
              <a:rPr lang="en-US" smtClean="0"/>
              <a:t>Tuesday, October 20, 2020</a:t>
            </a:fld>
            <a:endParaRPr lang="en-GB" dirty="0"/>
          </a:p>
        </p:txBody>
      </p:sp>
      <p:pic>
        <p:nvPicPr>
          <p:cNvPr id="2" name="Image 1"/>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145617" y="6640417"/>
            <a:ext cx="1056495" cy="171900"/>
          </a:xfrm>
          <a:prstGeom prst="rect">
            <a:avLst/>
          </a:prstGeom>
        </p:spPr>
      </p:pic>
      <p:sp>
        <p:nvSpPr>
          <p:cNvPr id="28678" name="Rectangle 6"/>
          <p:cNvSpPr>
            <a:spLocks noGrp="1" noChangeArrowheads="1"/>
          </p:cNvSpPr>
          <p:nvPr>
            <p:ph type="sldNum" sz="quarter" idx="4"/>
          </p:nvPr>
        </p:nvSpPr>
        <p:spPr bwMode="auto">
          <a:xfrm>
            <a:off x="1626287" y="6606000"/>
            <a:ext cx="511121" cy="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0" numCol="1" anchor="ctr" anchorCtr="0" compatLnSpc="1">
            <a:prstTxWarp prst="textNoShape">
              <a:avLst/>
            </a:prstTxWarp>
          </a:bodyPr>
          <a:lstStyle>
            <a:lvl1pPr algn="r">
              <a:defRPr sz="1000">
                <a:solidFill>
                  <a:schemeClr val="bg1"/>
                </a:solidFill>
                <a:latin typeface="Candara"/>
              </a:defRPr>
            </a:lvl1pPr>
          </a:lstStyle>
          <a:p>
            <a:fld id="{F78EDA42-046F-1447-8D34-BA2384E6A39A}" type="slidenum">
              <a:rPr lang="fr-FR" smtClean="0"/>
              <a:pPr/>
              <a:t>‹#›</a:t>
            </a:fld>
            <a:endParaRPr lang="fr-FR" dirty="0"/>
          </a:p>
        </p:txBody>
      </p:sp>
      <p:cxnSp>
        <p:nvCxnSpPr>
          <p:cNvPr id="4" name="Connecteur droit 3"/>
          <p:cNvCxnSpPr/>
          <p:nvPr/>
        </p:nvCxnSpPr>
        <p:spPr bwMode="auto">
          <a:xfrm>
            <a:off x="0" y="4572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cteur droit 11"/>
          <p:cNvCxnSpPr/>
          <p:nvPr/>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6153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3" r:id="rId4"/>
    <p:sldLayoutId id="2147483666" r:id="rId5"/>
    <p:sldLayoutId id="2147483679" r:id="rId6"/>
    <p:sldLayoutId id="2147483682"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51" r:id="rId16"/>
    <p:sldLayoutId id="2147483661" r:id="rId17"/>
    <p:sldLayoutId id="2147483675" r:id="rId18"/>
    <p:sldLayoutId id="2147483676" r:id="rId19"/>
    <p:sldLayoutId id="2147483684" r:id="rId20"/>
    <p:sldLayoutId id="2147483678" r:id="rId21"/>
    <p:sldLayoutId id="2147483680" r:id="rId22"/>
    <p:sldLayoutId id="2147483681" r:id="rId23"/>
    <p:sldLayoutId id="2147483685" r:id="rId24"/>
    <p:sldLayoutId id="2147483686" r:id="rId25"/>
    <p:sldLayoutId id="2147483688" r:id="rId26"/>
  </p:sldLayoutIdLst>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hf hdr="0"/>
  <p:txStyles>
    <p:titleStyle>
      <a:lvl1pPr algn="l" rtl="0" eaLnBrk="1" fontAlgn="base" hangingPunct="1">
        <a:spcBef>
          <a:spcPct val="0"/>
        </a:spcBef>
        <a:spcAft>
          <a:spcPct val="0"/>
        </a:spcAft>
        <a:defRPr sz="1800" b="1" cap="all">
          <a:solidFill>
            <a:srgbClr val="0067B1"/>
          </a:solidFill>
          <a:latin typeface="Candara"/>
          <a:ea typeface="+mj-ea"/>
          <a:cs typeface="Candara"/>
        </a:defRPr>
      </a:lvl1pPr>
      <a:lvl2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2pPr>
      <a:lvl3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3pPr>
      <a:lvl4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4pPr>
      <a:lvl5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5pPr>
      <a:lvl6pPr marL="4572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6pPr>
      <a:lvl7pPr marL="9144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7pPr>
      <a:lvl8pPr marL="13716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8pPr>
      <a:lvl9pPr marL="18288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9pPr>
    </p:titleStyle>
    <p:bodyStyle>
      <a:lvl1pPr marL="0" indent="0" algn="l" rtl="0" eaLnBrk="1" fontAlgn="base" hangingPunct="1">
        <a:spcBef>
          <a:spcPct val="20000"/>
        </a:spcBef>
        <a:spcAft>
          <a:spcPct val="0"/>
        </a:spcAft>
        <a:buFont typeface="Arial" charset="0"/>
        <a:buNone/>
        <a:defRPr sz="2400" b="0" i="0">
          <a:solidFill>
            <a:schemeClr val="tx1"/>
          </a:solidFill>
          <a:latin typeface="Candara"/>
          <a:ea typeface="+mn-ea"/>
          <a:cs typeface="Candara"/>
        </a:defRPr>
      </a:lvl1pPr>
      <a:lvl2pPr marL="990600" indent="-533400" algn="l" rtl="0" eaLnBrk="1" fontAlgn="base" hangingPunct="1">
        <a:spcBef>
          <a:spcPct val="20000"/>
        </a:spcBef>
        <a:spcAft>
          <a:spcPct val="0"/>
        </a:spcAft>
        <a:buFont typeface="Wingdings" charset="0"/>
        <a:buChar char="§"/>
        <a:defRPr sz="2200">
          <a:solidFill>
            <a:srgbClr val="0067B1"/>
          </a:solidFill>
          <a:latin typeface="Candara"/>
          <a:ea typeface="+mn-ea"/>
          <a:cs typeface="Candara"/>
        </a:defRPr>
      </a:lvl2pPr>
      <a:lvl3pPr marL="1371600" indent="-457200" algn="l" rtl="0" eaLnBrk="1" fontAlgn="base" hangingPunct="1">
        <a:spcBef>
          <a:spcPct val="20000"/>
        </a:spcBef>
        <a:spcAft>
          <a:spcPct val="0"/>
        </a:spcAft>
        <a:buChar char="•"/>
        <a:defRPr sz="2000">
          <a:solidFill>
            <a:schemeClr val="tx1"/>
          </a:solidFill>
          <a:latin typeface="Candara"/>
          <a:ea typeface="+mn-ea"/>
          <a:cs typeface="Candara"/>
        </a:defRPr>
      </a:lvl3pPr>
      <a:lvl4pPr marL="1752600" indent="-381000" algn="l" rtl="0" eaLnBrk="1" fontAlgn="base" hangingPunct="1">
        <a:spcBef>
          <a:spcPct val="20000"/>
        </a:spcBef>
        <a:spcAft>
          <a:spcPct val="0"/>
        </a:spcAft>
        <a:buChar char="–"/>
        <a:defRPr>
          <a:solidFill>
            <a:srgbClr val="939598"/>
          </a:solidFill>
          <a:latin typeface="Candara"/>
          <a:ea typeface="+mn-ea"/>
          <a:cs typeface="Candara"/>
        </a:defRPr>
      </a:lvl4pPr>
      <a:lvl5pPr marL="2209800" indent="-381000" algn="l" rtl="0" eaLnBrk="1" fontAlgn="base" hangingPunct="1">
        <a:spcBef>
          <a:spcPct val="20000"/>
        </a:spcBef>
        <a:spcAft>
          <a:spcPct val="0"/>
        </a:spcAft>
        <a:buSzPct val="50000"/>
        <a:buFont typeface="Wingdings" charset="2"/>
        <a:buChar char=""/>
        <a:defRPr sz="1600">
          <a:solidFill>
            <a:schemeClr val="tx1"/>
          </a:solidFill>
          <a:latin typeface="Candara"/>
          <a:ea typeface="+mn-ea"/>
          <a:cs typeface="Candara"/>
        </a:defRPr>
      </a:lvl5pPr>
      <a:lvl6pPr marL="2667000" indent="-381000" algn="l" rtl="0" eaLnBrk="1" fontAlgn="base" hangingPunct="1">
        <a:spcBef>
          <a:spcPct val="20000"/>
        </a:spcBef>
        <a:spcAft>
          <a:spcPct val="0"/>
        </a:spcAft>
        <a:buChar char="»"/>
        <a:defRPr sz="1600">
          <a:solidFill>
            <a:schemeClr val="tx1"/>
          </a:solidFill>
          <a:latin typeface="+mn-lt"/>
          <a:ea typeface="+mn-ea"/>
          <a:cs typeface="+mn-cs"/>
        </a:defRPr>
      </a:lvl6pPr>
      <a:lvl7pPr marL="3124200" indent="-381000" algn="l" rtl="0" eaLnBrk="1" fontAlgn="base" hangingPunct="1">
        <a:spcBef>
          <a:spcPct val="20000"/>
        </a:spcBef>
        <a:spcAft>
          <a:spcPct val="0"/>
        </a:spcAft>
        <a:buChar char="»"/>
        <a:defRPr sz="1600">
          <a:solidFill>
            <a:schemeClr val="tx1"/>
          </a:solidFill>
          <a:latin typeface="+mn-lt"/>
          <a:ea typeface="+mn-ea"/>
          <a:cs typeface="+mn-cs"/>
        </a:defRPr>
      </a:lvl7pPr>
      <a:lvl8pPr marL="3581400" indent="-381000" algn="l" rtl="0" eaLnBrk="1" fontAlgn="base" hangingPunct="1">
        <a:spcBef>
          <a:spcPct val="20000"/>
        </a:spcBef>
        <a:spcAft>
          <a:spcPct val="0"/>
        </a:spcAft>
        <a:buChar char="»"/>
        <a:defRPr sz="1600">
          <a:solidFill>
            <a:schemeClr val="tx1"/>
          </a:solidFill>
          <a:latin typeface="+mn-lt"/>
          <a:ea typeface="+mn-ea"/>
          <a:cs typeface="+mn-cs"/>
        </a:defRPr>
      </a:lvl8pPr>
      <a:lvl9pPr marL="4038600" indent="-3810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www.eurofer.eu/"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254EB-B844-4706-8BDD-44B8FEEBD000}"/>
              </a:ext>
            </a:extLst>
          </p:cNvPr>
          <p:cNvSpPr>
            <a:spLocks noGrp="1"/>
          </p:cNvSpPr>
          <p:nvPr>
            <p:ph type="ctrTitle"/>
          </p:nvPr>
        </p:nvSpPr>
        <p:spPr>
          <a:xfrm>
            <a:off x="1" y="2734131"/>
            <a:ext cx="8713788" cy="1265691"/>
          </a:xfrm>
        </p:spPr>
        <p:txBody>
          <a:bodyPr>
            <a:normAutofit fontScale="90000"/>
          </a:bodyPr>
          <a:lstStyle/>
          <a:p>
            <a:r>
              <a:rPr lang="en-GB" dirty="0"/>
              <a:t>Situation of the </a:t>
            </a:r>
            <a:br>
              <a:rPr lang="en-GB" dirty="0"/>
            </a:br>
            <a:r>
              <a:rPr lang="en-GB" dirty="0" err="1"/>
              <a:t>EUropean</a:t>
            </a:r>
            <a:r>
              <a:rPr lang="en-GB" dirty="0"/>
              <a:t> Steel Industry </a:t>
            </a:r>
          </a:p>
        </p:txBody>
      </p:sp>
      <p:sp>
        <p:nvSpPr>
          <p:cNvPr id="3" name="Subtitle 2">
            <a:extLst>
              <a:ext uri="{FF2B5EF4-FFF2-40B4-BE49-F238E27FC236}">
                <a16:creationId xmlns="" xmlns:a16="http://schemas.microsoft.com/office/drawing/2014/main" id="{D9715239-E5DF-4D0E-96B2-DDA2A375C20C}"/>
              </a:ext>
            </a:extLst>
          </p:cNvPr>
          <p:cNvSpPr>
            <a:spLocks noGrp="1"/>
          </p:cNvSpPr>
          <p:nvPr>
            <p:ph type="subTitle" idx="1"/>
          </p:nvPr>
        </p:nvSpPr>
        <p:spPr/>
        <p:txBody>
          <a:bodyPr/>
          <a:lstStyle/>
          <a:p>
            <a:r>
              <a:rPr lang="en-GB" dirty="0"/>
              <a:t>21 October 2020</a:t>
            </a:r>
          </a:p>
        </p:txBody>
      </p:sp>
      <p:sp>
        <p:nvSpPr>
          <p:cNvPr id="4" name="Text Placeholder 3">
            <a:extLst>
              <a:ext uri="{FF2B5EF4-FFF2-40B4-BE49-F238E27FC236}">
                <a16:creationId xmlns="" xmlns:a16="http://schemas.microsoft.com/office/drawing/2014/main" id="{97D7FA11-E249-4246-A7E0-29C6248245A3}"/>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 xmlns:a16="http://schemas.microsoft.com/office/drawing/2014/main" id="{FDC6274D-0FC5-4F0A-AEC2-0ED70FD5C91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123806003"/>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D2AAC-A889-4E87-8FB9-CFC6FCD32F8C}"/>
              </a:ext>
            </a:extLst>
          </p:cNvPr>
          <p:cNvSpPr>
            <a:spLocks noGrp="1"/>
          </p:cNvSpPr>
          <p:nvPr>
            <p:ph type="title"/>
          </p:nvPr>
        </p:nvSpPr>
        <p:spPr/>
        <p:txBody>
          <a:bodyPr/>
          <a:lstStyle/>
          <a:p>
            <a:r>
              <a:rPr lang="en-GB" dirty="0"/>
              <a:t>COVID-19 impact on EU steel</a:t>
            </a:r>
          </a:p>
        </p:txBody>
      </p:sp>
      <p:sp>
        <p:nvSpPr>
          <p:cNvPr id="3" name="Content Placeholder 2">
            <a:extLst>
              <a:ext uri="{FF2B5EF4-FFF2-40B4-BE49-F238E27FC236}">
                <a16:creationId xmlns="" xmlns:a16="http://schemas.microsoft.com/office/drawing/2014/main" id="{0FB93872-115D-48DF-9737-9A24DD6347A9}"/>
              </a:ext>
            </a:extLst>
          </p:cNvPr>
          <p:cNvSpPr>
            <a:spLocks noGrp="1"/>
          </p:cNvSpPr>
          <p:nvPr>
            <p:ph idx="1"/>
          </p:nvPr>
        </p:nvSpPr>
        <p:spPr>
          <a:xfrm>
            <a:off x="628650" y="1577635"/>
            <a:ext cx="7886700" cy="4721085"/>
          </a:xfrm>
        </p:spPr>
        <p:txBody>
          <a:bodyPr>
            <a:noAutofit/>
          </a:bodyPr>
          <a:lstStyle/>
          <a:p>
            <a:pPr lvl="0"/>
            <a:endParaRPr lang="en-GB" sz="1500">
              <a:solidFill>
                <a:srgbClr val="000000"/>
              </a:solidFill>
              <a:effectLst/>
              <a:latin typeface="+mj-lt"/>
              <a:ea typeface="Times New Roman" panose="02020603050405020304" pitchFamily="18" charset="0"/>
              <a:cs typeface="Times New Roman ;mso-ansi-language: #2000"/>
            </a:endParaRPr>
          </a:p>
          <a:p>
            <a:pPr lvl="0"/>
            <a:r>
              <a:rPr lang="en-GB" sz="1500">
                <a:solidFill>
                  <a:srgbClr val="000000"/>
                </a:solidFill>
                <a:effectLst/>
                <a:latin typeface="+mj-lt"/>
                <a:ea typeface="Times New Roman" panose="02020603050405020304" pitchFamily="18" charset="0"/>
                <a:cs typeface="Times New Roman ;mso-ansi-language: #2000"/>
              </a:rPr>
              <a:t>EUROFER's </a:t>
            </a:r>
            <a:r>
              <a:rPr lang="en-GB" sz="1500" dirty="0">
                <a:solidFill>
                  <a:srgbClr val="000000"/>
                </a:solidFill>
                <a:effectLst/>
                <a:latin typeface="+mj-lt"/>
                <a:ea typeface="Times New Roman" panose="02020603050405020304" pitchFamily="18" charset="0"/>
                <a:cs typeface="Times New Roman ;mso-ansi-language: #2000"/>
              </a:rPr>
              <a:t>survey:</a:t>
            </a:r>
          </a:p>
          <a:p>
            <a:pPr lvl="0"/>
            <a:endParaRPr lang="en-GB" sz="1500" dirty="0">
              <a:solidFill>
                <a:srgbClr val="000000"/>
              </a:solidFill>
              <a:effectLst/>
              <a:latin typeface="+mj-lt"/>
              <a:ea typeface="Times New Roman" panose="02020603050405020304" pitchFamily="18" charset="0"/>
              <a:cs typeface="Times New Roman ;mso-ansi-language: #2000"/>
            </a:endParaRPr>
          </a:p>
          <a:p>
            <a:pPr marL="285750" lvl="0" indent="-285750">
              <a:buFont typeface="Arial" panose="020B0604020202020204" pitchFamily="34" charset="0"/>
              <a:buChar char="•"/>
            </a:pPr>
            <a:r>
              <a:rPr lang="en-GB" sz="1500" dirty="0">
                <a:solidFill>
                  <a:srgbClr val="000000"/>
                </a:solidFill>
                <a:effectLst/>
                <a:latin typeface="+mj-lt"/>
              </a:rPr>
              <a:t>Impact on jobs higher in September than in August with </a:t>
            </a:r>
            <a:r>
              <a:rPr lang="en-GB" sz="1500" b="1" dirty="0">
                <a:solidFill>
                  <a:srgbClr val="000000"/>
                </a:solidFill>
                <a:effectLst/>
                <a:latin typeface="+mj-lt"/>
              </a:rPr>
              <a:t>43% of the workforce </a:t>
            </a:r>
            <a:r>
              <a:rPr lang="en-GB" sz="1500" dirty="0">
                <a:solidFill>
                  <a:srgbClr val="000000"/>
                </a:solidFill>
                <a:effectLst/>
                <a:latin typeface="+mj-lt"/>
              </a:rPr>
              <a:t>affected by temporary lay-offs, reduced working, or considered for lay-offs or partial employment (compared to 39% in August). </a:t>
            </a:r>
          </a:p>
          <a:p>
            <a:pPr marL="285750" lvl="0" indent="-285750">
              <a:buFont typeface="Arial" panose="020B0604020202020204" pitchFamily="34" charset="0"/>
              <a:buChar char="•"/>
            </a:pPr>
            <a:r>
              <a:rPr lang="en-GB" sz="1500" dirty="0">
                <a:solidFill>
                  <a:srgbClr val="000000"/>
                </a:solidFill>
                <a:effectLst/>
                <a:latin typeface="+mj-lt"/>
                <a:ea typeface="Times New Roman" panose="02020603050405020304" pitchFamily="18" charset="0"/>
                <a:cs typeface="Times New Roman ;mso-ansi-language: #2000"/>
              </a:rPr>
              <a:t>Huge </a:t>
            </a:r>
            <a:r>
              <a:rPr lang="en-GB" sz="1500" b="1" dirty="0">
                <a:solidFill>
                  <a:srgbClr val="000000"/>
                </a:solidFill>
                <a:effectLst/>
                <a:latin typeface="+mj-lt"/>
                <a:ea typeface="Times New Roman" panose="02020603050405020304" pitchFamily="18" charset="0"/>
                <a:cs typeface="Times New Roman ;mso-ansi-language: #2000"/>
              </a:rPr>
              <a:t>cut in production of 21.8%</a:t>
            </a:r>
            <a:r>
              <a:rPr lang="en-GB" sz="1500" dirty="0">
                <a:solidFill>
                  <a:srgbClr val="000000"/>
                </a:solidFill>
                <a:effectLst/>
                <a:latin typeface="+mj-lt"/>
                <a:ea typeface="Times New Roman" panose="02020603050405020304" pitchFamily="18" charset="0"/>
                <a:cs typeface="Times New Roman ;mso-ansi-language: #2000"/>
              </a:rPr>
              <a:t> since mid-March, compared to the same period of 2019 (22% in the North, 20.6% in the South), only slightly better than in August (23.2%). </a:t>
            </a:r>
          </a:p>
          <a:p>
            <a:pPr marL="285750" lvl="0" indent="-285750">
              <a:buFont typeface="Arial" panose="020B0604020202020204" pitchFamily="34" charset="0"/>
              <a:buChar char="•"/>
            </a:pPr>
            <a:r>
              <a:rPr lang="en-GB" sz="1500" dirty="0">
                <a:solidFill>
                  <a:srgbClr val="000000"/>
                </a:solidFill>
                <a:effectLst/>
                <a:latin typeface="+mj-lt"/>
                <a:ea typeface="Times New Roman" panose="02020603050405020304" pitchFamily="18" charset="0"/>
                <a:cs typeface="Times New Roman ;mso-ansi-language: #2000"/>
              </a:rPr>
              <a:t>Since</a:t>
            </a:r>
            <a:r>
              <a:rPr lang="en-GB" sz="1500" dirty="0">
                <a:solidFill>
                  <a:srgbClr val="000000"/>
                </a:solidFill>
                <a:effectLst/>
                <a:latin typeface="+mj-lt"/>
              </a:rPr>
              <a:t> mid-March </a:t>
            </a:r>
            <a:r>
              <a:rPr lang="en-GB" sz="1500" b="1" dirty="0">
                <a:solidFill>
                  <a:srgbClr val="000000"/>
                </a:solidFill>
                <a:effectLst/>
                <a:latin typeface="+mj-lt"/>
              </a:rPr>
              <a:t>orders fell by 21% </a:t>
            </a:r>
            <a:r>
              <a:rPr lang="en-GB" sz="1500" dirty="0">
                <a:solidFill>
                  <a:srgbClr val="000000"/>
                </a:solidFill>
                <a:effectLst/>
                <a:latin typeface="+mj-lt"/>
              </a:rPr>
              <a:t>for flat carbon in Southern Europe and Northern Europe respectively (compared to 26%/25% in the last survey), and 21%/18% for long carbon in the South and North respectively (compared to 23%/20% in the last survey).</a:t>
            </a:r>
          </a:p>
          <a:p>
            <a:pPr marL="285750" indent="-285750">
              <a:buFont typeface="Arial" panose="020B0604020202020204" pitchFamily="34" charset="0"/>
              <a:buChar char="•"/>
            </a:pPr>
            <a:r>
              <a:rPr lang="en-GB" sz="1500" dirty="0">
                <a:solidFill>
                  <a:srgbClr val="000000"/>
                </a:solidFill>
                <a:latin typeface="+mj-lt"/>
              </a:rPr>
              <a:t>At the same time, </a:t>
            </a:r>
            <a:r>
              <a:rPr lang="en-GB" sz="1500" b="1" dirty="0">
                <a:solidFill>
                  <a:srgbClr val="000000"/>
                </a:solidFill>
                <a:latin typeface="+mj-lt"/>
              </a:rPr>
              <a:t>other regions continue to produce for stockpiling</a:t>
            </a:r>
            <a:r>
              <a:rPr lang="en-GB" sz="1500" dirty="0">
                <a:solidFill>
                  <a:srgbClr val="000000"/>
                </a:solidFill>
                <a:latin typeface="+mj-lt"/>
              </a:rPr>
              <a:t>, anticipating the recovery of third markets such as the EU’s. </a:t>
            </a:r>
          </a:p>
          <a:p>
            <a:pPr marL="285750" indent="-285750">
              <a:buFont typeface="Arial" panose="020B0604020202020204" pitchFamily="34" charset="0"/>
              <a:buChar char="•"/>
            </a:pPr>
            <a:r>
              <a:rPr lang="en-GB" sz="1500" b="1" dirty="0">
                <a:solidFill>
                  <a:srgbClr val="000000"/>
                </a:solidFill>
                <a:uFill>
                  <a:solidFill>
                    <a:srgbClr val="008080"/>
                  </a:solidFill>
                </a:uFill>
                <a:latin typeface="+mj-lt"/>
                <a:ea typeface="Times New Roman" panose="02020603050405020304" pitchFamily="18" charset="0"/>
                <a:cs typeface="Arial" panose="020B0604020202020204" pitchFamily="34" charset="0"/>
              </a:rPr>
              <a:t>EU Steel Safeguards</a:t>
            </a:r>
            <a:r>
              <a:rPr lang="en-GB" sz="1500" dirty="0">
                <a:solidFill>
                  <a:srgbClr val="000000"/>
                </a:solidFill>
                <a:uFill>
                  <a:solidFill>
                    <a:srgbClr val="008080"/>
                  </a:solidFill>
                </a:uFill>
                <a:latin typeface="+mj-lt"/>
                <a:ea typeface="Times New Roman" panose="02020603050405020304" pitchFamily="18" charset="0"/>
                <a:cs typeface="Arial" panose="020B0604020202020204" pitchFamily="34" charset="0"/>
              </a:rPr>
              <a:t>, reviewed by the Commission in June,</a:t>
            </a:r>
            <a:r>
              <a:rPr lang="en-GB" sz="1500" b="1" dirty="0">
                <a:solidFill>
                  <a:srgbClr val="000000"/>
                </a:solidFill>
                <a:uFill>
                  <a:solidFill>
                    <a:srgbClr val="008080"/>
                  </a:solidFill>
                </a:uFill>
                <a:latin typeface="+mj-lt"/>
                <a:ea typeface="Times New Roman" panose="02020603050405020304" pitchFamily="18" charset="0"/>
                <a:cs typeface="Arial" panose="020B0604020202020204" pitchFamily="34" charset="0"/>
              </a:rPr>
              <a:t> </a:t>
            </a:r>
            <a:r>
              <a:rPr lang="en-GB" sz="1500" dirty="0">
                <a:solidFill>
                  <a:srgbClr val="000000"/>
                </a:solidFill>
                <a:uFill>
                  <a:solidFill>
                    <a:srgbClr val="008080"/>
                  </a:solidFill>
                </a:uFill>
                <a:latin typeface="+mj-lt"/>
                <a:ea typeface="Times New Roman" panose="02020603050405020304" pitchFamily="18" charset="0"/>
                <a:cs typeface="Arial" panose="020B0604020202020204" pitchFamily="34" charset="0"/>
              </a:rPr>
              <a:t>have not been adjusted to properly address these changed circumstances in the EU steel market that were caused by COVID-19, leaving the industry in a precarious situation.</a:t>
            </a:r>
            <a:endParaRPr lang="en-GB" sz="1500" dirty="0">
              <a:solidFill>
                <a:srgbClr val="000000"/>
              </a:solidFill>
              <a:latin typeface="+mj-lt"/>
            </a:endParaRPr>
          </a:p>
          <a:p>
            <a:pPr lvl="0" algn="r"/>
            <a:endParaRPr lang="en-GB" sz="1600" dirty="0">
              <a:solidFill>
                <a:srgbClr val="000000"/>
              </a:solidFill>
              <a:latin typeface="+mj-lt"/>
            </a:endParaRPr>
          </a:p>
          <a:p>
            <a:pPr lvl="0" algn="r"/>
            <a:r>
              <a:rPr lang="en-GB" sz="1200" dirty="0">
                <a:solidFill>
                  <a:srgbClr val="000000"/>
                </a:solidFill>
                <a:latin typeface="+mj-lt"/>
              </a:rPr>
              <a:t>State as of 24 September 2020, survey among steel producers and EUROFER research.</a:t>
            </a:r>
          </a:p>
        </p:txBody>
      </p:sp>
      <p:sp>
        <p:nvSpPr>
          <p:cNvPr id="4" name="Date Placeholder 3">
            <a:extLst>
              <a:ext uri="{FF2B5EF4-FFF2-40B4-BE49-F238E27FC236}">
                <a16:creationId xmlns="" xmlns:a16="http://schemas.microsoft.com/office/drawing/2014/main" id="{73B5C820-E00A-4DBA-83D8-D2C57C532A31}"/>
              </a:ext>
            </a:extLst>
          </p:cNvPr>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Slide Number Placeholder 4">
            <a:extLst>
              <a:ext uri="{FF2B5EF4-FFF2-40B4-BE49-F238E27FC236}">
                <a16:creationId xmlns="" xmlns:a16="http://schemas.microsoft.com/office/drawing/2014/main" id="{492B481C-0181-4E97-879E-C8A50CA17889}"/>
              </a:ext>
            </a:extLst>
          </p:cNvPr>
          <p:cNvSpPr>
            <a:spLocks noGrp="1"/>
          </p:cNvSpPr>
          <p:nvPr>
            <p:ph type="sldNum" sz="quarter" idx="12"/>
          </p:nvPr>
        </p:nvSpPr>
        <p:spPr/>
        <p:txBody>
          <a:bodyPr/>
          <a:lstStyle/>
          <a:p>
            <a:fld id="{AE6A020A-467E-4363-B032-8F8309375125}" type="slidenum">
              <a:rPr lang="en-GB" smtClean="0"/>
              <a:pPr/>
              <a:t>2</a:t>
            </a:fld>
            <a:endParaRPr lang="en-GB" dirty="0"/>
          </a:p>
        </p:txBody>
      </p:sp>
      <p:sp>
        <p:nvSpPr>
          <p:cNvPr id="6" name="Text Placeholder 5">
            <a:extLst>
              <a:ext uri="{FF2B5EF4-FFF2-40B4-BE49-F238E27FC236}">
                <a16:creationId xmlns="" xmlns:a16="http://schemas.microsoft.com/office/drawing/2014/main" id="{B2694927-0255-4F0C-B507-D76FD84AB83C}"/>
              </a:ext>
            </a:extLst>
          </p:cNvPr>
          <p:cNvSpPr>
            <a:spLocks noGrp="1"/>
          </p:cNvSpPr>
          <p:nvPr>
            <p:ph type="body" sz="quarter" idx="13"/>
          </p:nvPr>
        </p:nvSpPr>
        <p:spPr>
          <a:xfrm>
            <a:off x="628650" y="855322"/>
            <a:ext cx="7886700" cy="722313"/>
          </a:xfrm>
        </p:spPr>
        <p:txBody>
          <a:bodyPr>
            <a:normAutofit/>
          </a:bodyPr>
          <a:lstStyle/>
          <a:p>
            <a:pPr algn="ctr"/>
            <a:r>
              <a:rPr lang="en-GB" dirty="0"/>
              <a:t>EU steel has been hit very hard by the COVID-19 crisis</a:t>
            </a:r>
          </a:p>
        </p:txBody>
      </p:sp>
    </p:spTree>
    <p:extLst>
      <p:ext uri="{BB962C8B-B14F-4D97-AF65-F5344CB8AC3E}">
        <p14:creationId xmlns:p14="http://schemas.microsoft.com/office/powerpoint/2010/main" val="153699457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DB7A44-FB24-4698-97EF-DDBF6895C0FB}"/>
              </a:ext>
            </a:extLst>
          </p:cNvPr>
          <p:cNvSpPr>
            <a:spLocks noGrp="1"/>
          </p:cNvSpPr>
          <p:nvPr>
            <p:ph type="title"/>
          </p:nvPr>
        </p:nvSpPr>
        <p:spPr/>
        <p:txBody>
          <a:bodyPr>
            <a:normAutofit fontScale="90000"/>
          </a:bodyPr>
          <a:lstStyle/>
          <a:p>
            <a:r>
              <a:rPr lang="en-GB" dirty="0"/>
              <a:t>A Green Deal on Steel – Action Plan</a:t>
            </a:r>
          </a:p>
        </p:txBody>
      </p:sp>
      <p:sp>
        <p:nvSpPr>
          <p:cNvPr id="3" name="Content Placeholder 2">
            <a:extLst>
              <a:ext uri="{FF2B5EF4-FFF2-40B4-BE49-F238E27FC236}">
                <a16:creationId xmlns="" xmlns:a16="http://schemas.microsoft.com/office/drawing/2014/main" id="{A734EC70-D376-4509-9484-1E960EA82A06}"/>
              </a:ext>
            </a:extLst>
          </p:cNvPr>
          <p:cNvSpPr>
            <a:spLocks noGrp="1"/>
          </p:cNvSpPr>
          <p:nvPr>
            <p:ph idx="1"/>
          </p:nvPr>
        </p:nvSpPr>
        <p:spPr>
          <a:xfrm>
            <a:off x="-34412" y="872197"/>
            <a:ext cx="9178412" cy="5459903"/>
          </a:xfrm>
        </p:spPr>
        <p:txBody>
          <a:bodyPr>
            <a:noAutofit/>
          </a:bodyPr>
          <a:lstStyle/>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Trade Defence</a:t>
            </a:r>
            <a:r>
              <a:rPr lang="en-GB" sz="1200" dirty="0">
                <a:effectLst/>
                <a:latin typeface="Calibri" panose="020F0502020204030204" pitchFamily="34" charset="0"/>
                <a:ea typeface="Times New Roman" panose="02020603050405020304" pitchFamily="18" charset="0"/>
                <a:cs typeface="Arial" panose="020B0604020202020204" pitchFamily="34" charset="0"/>
              </a:rPr>
              <a:t>: Apply TDI without inhibition to effectively tackle 3</a:t>
            </a:r>
            <a:r>
              <a:rPr lang="en-GB" sz="1200" baseline="30000" dirty="0">
                <a:effectLst/>
                <a:latin typeface="Calibri" panose="020F0502020204030204" pitchFamily="34" charset="0"/>
                <a:ea typeface="Times New Roman" panose="02020603050405020304" pitchFamily="18" charset="0"/>
                <a:cs typeface="Arial" panose="020B0604020202020204" pitchFamily="34" charset="0"/>
              </a:rPr>
              <a:t>rd</a:t>
            </a:r>
            <a:r>
              <a:rPr lang="en-GB" sz="1200" dirty="0">
                <a:effectLst/>
                <a:latin typeface="Calibri" panose="020F0502020204030204" pitchFamily="34" charset="0"/>
                <a:ea typeface="Times New Roman" panose="02020603050405020304" pitchFamily="18" charset="0"/>
                <a:cs typeface="Arial" panose="020B0604020202020204" pitchFamily="34" charset="0"/>
              </a:rPr>
              <a:t> country trade distortions and their domestic industry support schemes. Adapt TDI to new global reality of third country distortions which are detrimental to EU economy and jobs. </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EU Steel Safeguards:</a:t>
            </a:r>
            <a:r>
              <a:rPr lang="en-GB" sz="1200" dirty="0">
                <a:effectLst/>
                <a:latin typeface="Calibri" panose="020F0502020204030204" pitchFamily="34" charset="0"/>
                <a:ea typeface="Times New Roman" panose="02020603050405020304" pitchFamily="18" charset="0"/>
                <a:cs typeface="Arial" panose="020B0604020202020204" pitchFamily="34" charset="0"/>
              </a:rPr>
              <a:t> Extend the safeguard measures beyond June 2021, if the U.S. Section 232 trade distortion is not revoked.</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Carbon Border Measure</a:t>
            </a:r>
            <a:r>
              <a:rPr lang="en-GB" sz="1200" dirty="0">
                <a:effectLst/>
                <a:latin typeface="Calibri" panose="020F0502020204030204" pitchFamily="34" charset="0"/>
                <a:ea typeface="Times New Roman" panose="02020603050405020304" pitchFamily="18" charset="0"/>
                <a:cs typeface="Arial" panose="020B0604020202020204" pitchFamily="34" charset="0"/>
              </a:rPr>
              <a:t>: Set it at an effective level, </a:t>
            </a:r>
            <a:r>
              <a:rPr lang="en-GB" sz="1200" u="sng" dirty="0">
                <a:effectLst/>
                <a:latin typeface="Calibri" panose="020F0502020204030204" pitchFamily="34" charset="0"/>
                <a:ea typeface="Times New Roman" panose="02020603050405020304" pitchFamily="18" charset="0"/>
                <a:cs typeface="Arial" panose="020B0604020202020204" pitchFamily="34" charset="0"/>
              </a:rPr>
              <a:t>complementary</a:t>
            </a:r>
            <a:r>
              <a:rPr lang="en-GB" sz="1200" dirty="0">
                <a:effectLst/>
                <a:latin typeface="Calibri" panose="020F0502020204030204" pitchFamily="34" charset="0"/>
                <a:ea typeface="Times New Roman" panose="02020603050405020304" pitchFamily="18" charset="0"/>
                <a:cs typeface="Arial" panose="020B0604020202020204" pitchFamily="34" charset="0"/>
              </a:rPr>
              <a:t> to existing carbon leakage provisions in a transition until a market for green steel is established in the next decade.</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Recovery Plan for Europe and Green Transition:</a:t>
            </a:r>
            <a:r>
              <a:rPr lang="en-GB" sz="1200" dirty="0">
                <a:effectLst/>
                <a:latin typeface="Calibri" panose="020F0502020204030204" pitchFamily="34" charset="0"/>
                <a:ea typeface="Times New Roman" panose="02020603050405020304" pitchFamily="18" charset="0"/>
                <a:cs typeface="Arial" panose="020B0604020202020204" pitchFamily="34" charset="0"/>
              </a:rPr>
              <a:t> Allow access for steel projects on national &amp; EU level. Secure complementarity with, and access to, other funding schemes, e.g. </a:t>
            </a:r>
            <a:r>
              <a:rPr lang="en-GB" sz="1200" i="1" dirty="0">
                <a:effectLst/>
                <a:latin typeface="Calibri" panose="020F0502020204030204" pitchFamily="34" charset="0"/>
                <a:ea typeface="Times New Roman" panose="02020603050405020304" pitchFamily="18" charset="0"/>
                <a:cs typeface="Arial" panose="020B0604020202020204" pitchFamily="34" charset="0"/>
              </a:rPr>
              <a:t>Innovation Fund</a:t>
            </a:r>
            <a:r>
              <a:rPr lang="en-GB" sz="1200" dirty="0">
                <a:effectLst/>
                <a:latin typeface="Calibri" panose="020F0502020204030204" pitchFamily="34" charset="0"/>
                <a:ea typeface="Times New Roman" panose="02020603050405020304" pitchFamily="18" charset="0"/>
                <a:cs typeface="Arial" panose="020B0604020202020204" pitchFamily="34" charset="0"/>
              </a:rPr>
              <a:t>, </a:t>
            </a:r>
            <a:r>
              <a:rPr lang="en-GB" sz="1200" i="1" dirty="0">
                <a:effectLst/>
                <a:latin typeface="Calibri" panose="020F0502020204030204" pitchFamily="34" charset="0"/>
                <a:ea typeface="Times New Roman" panose="02020603050405020304" pitchFamily="18" charset="0"/>
                <a:cs typeface="Arial" panose="020B0604020202020204" pitchFamily="34" charset="0"/>
              </a:rPr>
              <a:t>Just Transition Fund</a:t>
            </a:r>
            <a:r>
              <a:rPr lang="en-GB" sz="1200" dirty="0">
                <a:effectLst/>
                <a:latin typeface="Calibri" panose="020F0502020204030204" pitchFamily="34" charset="0"/>
                <a:ea typeface="Times New Roman" panose="02020603050405020304" pitchFamily="18" charset="0"/>
                <a:cs typeface="Arial" panose="020B0604020202020204" pitchFamily="34" charset="0"/>
              </a:rPr>
              <a:t>, </a:t>
            </a:r>
            <a:r>
              <a:rPr lang="en-GB" sz="1200" i="1" dirty="0">
                <a:effectLst/>
                <a:latin typeface="Calibri" panose="020F0502020204030204" pitchFamily="34" charset="0"/>
                <a:ea typeface="Times New Roman" panose="02020603050405020304" pitchFamily="18" charset="0"/>
                <a:cs typeface="Arial" panose="020B0604020202020204" pitchFamily="34" charset="0"/>
              </a:rPr>
              <a:t>IPCEIs</a:t>
            </a:r>
            <a:r>
              <a:rPr lang="en-GB" sz="1200" dirty="0">
                <a:effectLst/>
                <a:latin typeface="Calibri" panose="020F0502020204030204" pitchFamily="34" charset="0"/>
                <a:ea typeface="Times New Roman" panose="02020603050405020304" pitchFamily="18" charset="0"/>
                <a:cs typeface="Arial" panose="020B0604020202020204" pitchFamily="34" charset="0"/>
              </a:rPr>
              <a:t>. Adopt the </a:t>
            </a:r>
            <a:r>
              <a:rPr lang="en-GB" sz="1200" i="1" dirty="0">
                <a:effectLst/>
                <a:latin typeface="Calibri" panose="020F0502020204030204" pitchFamily="34" charset="0"/>
                <a:ea typeface="Times New Roman" panose="02020603050405020304" pitchFamily="18" charset="0"/>
                <a:cs typeface="Arial" panose="020B0604020202020204" pitchFamily="34" charset="0"/>
              </a:rPr>
              <a:t>Clean Steel Partnership</a:t>
            </a:r>
            <a:r>
              <a:rPr lang="en-GB" sz="1200" dirty="0">
                <a:effectLst/>
                <a:latin typeface="Calibri" panose="020F0502020204030204" pitchFamily="34" charset="0"/>
                <a:ea typeface="Times New Roman" panose="02020603050405020304" pitchFamily="18" charset="0"/>
                <a:cs typeface="Arial" panose="020B0604020202020204" pitchFamily="34" charset="0"/>
              </a:rPr>
              <a:t>.</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Aid Guidelines and Green Transition:</a:t>
            </a:r>
            <a:r>
              <a:rPr lang="en-GB" sz="1200" dirty="0">
                <a:effectLst/>
                <a:latin typeface="Calibri" panose="020F0502020204030204" pitchFamily="34" charset="0"/>
                <a:ea typeface="Times New Roman" panose="02020603050405020304" pitchFamily="18" charset="0"/>
                <a:cs typeface="Arial" panose="020B0604020202020204" pitchFamily="34" charset="0"/>
              </a:rPr>
              <a:t> Agree on fair compensation of indirect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 costs. Fully implement new </a:t>
            </a:r>
            <a:r>
              <a:rPr lang="en-GB" sz="1200" i="1" dirty="0">
                <a:effectLst/>
                <a:latin typeface="Calibri" panose="020F0502020204030204" pitchFamily="34" charset="0"/>
                <a:ea typeface="Times New Roman" panose="02020603050405020304" pitchFamily="18" charset="0"/>
                <a:cs typeface="Arial" panose="020B0604020202020204" pitchFamily="34" charset="0"/>
              </a:rPr>
              <a:t>ETS Aid Guidelines</a:t>
            </a:r>
            <a:r>
              <a:rPr lang="en-GB" sz="1200" dirty="0">
                <a:effectLst/>
                <a:latin typeface="Calibri" panose="020F0502020204030204" pitchFamily="34" charset="0"/>
                <a:ea typeface="Times New Roman" panose="02020603050405020304" pitchFamily="18" charset="0"/>
                <a:cs typeface="Arial" panose="020B0604020202020204" pitchFamily="34" charset="0"/>
              </a:rPr>
              <a:t> which today cover not even 50% of steel’s real indirect costs. Encourage member states, where compensation is not applied, to do so. The </a:t>
            </a:r>
            <a:r>
              <a:rPr lang="en-GB" sz="1200" i="1" dirty="0">
                <a:effectLst/>
                <a:latin typeface="Calibri" panose="020F0502020204030204" pitchFamily="34" charset="0"/>
                <a:ea typeface="Times New Roman" panose="02020603050405020304" pitchFamily="18" charset="0"/>
                <a:cs typeface="Arial" panose="020B0604020202020204" pitchFamily="34" charset="0"/>
              </a:rPr>
              <a:t>Environmental and Energy Aid Guidelines</a:t>
            </a:r>
            <a:r>
              <a:rPr lang="en-GB" sz="1200" dirty="0">
                <a:effectLst/>
                <a:latin typeface="Calibri" panose="020F0502020204030204" pitchFamily="34" charset="0"/>
                <a:ea typeface="Times New Roman" panose="02020603050405020304" pitchFamily="18" charset="0"/>
                <a:cs typeface="Arial" panose="020B0604020202020204" pitchFamily="34" charset="0"/>
              </a:rPr>
              <a:t> (EEAG) should support the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-low transition, e.g. Carbon Contracts for Difference, to de-risk investment in low carbon products/solutions by covering the difference between costs of conventional and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-low steelmaking. </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Circular Economy</a:t>
            </a:r>
            <a:r>
              <a:rPr lang="en-GB" sz="1200" dirty="0">
                <a:effectLst/>
                <a:latin typeface="Calibri" panose="020F0502020204030204" pitchFamily="34" charset="0"/>
                <a:ea typeface="Times New Roman" panose="02020603050405020304" pitchFamily="18" charset="0"/>
                <a:cs typeface="Arial" panose="020B0604020202020204" pitchFamily="34" charset="0"/>
              </a:rPr>
              <a:t>: Keep ferrous scrap in the EU for proper treatment and quality improvement. No scrap should be exported to facilities which are less sustainable than those in the EU. Give preference to permanent and circular materials so as to achieve EU circular economy objectives.</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Eco-Innovation:</a:t>
            </a:r>
            <a:r>
              <a:rPr lang="en-GB" sz="1200" dirty="0">
                <a:effectLst/>
                <a:latin typeface="Calibri" panose="020F0502020204030204" pitchFamily="34" charset="0"/>
                <a:ea typeface="Times New Roman" panose="02020603050405020304" pitchFamily="18" charset="0"/>
                <a:cs typeface="Arial" panose="020B0604020202020204" pitchFamily="34" charset="0"/>
              </a:rPr>
              <a:t> Grant credits for ‘green materials’ in downstream sectors, e.g. through the EU automotive legislation. Set public procurement incentives for green materials in products.</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EU ETS</a:t>
            </a:r>
            <a:r>
              <a:rPr lang="en-GB" sz="1200" dirty="0">
                <a:effectLst/>
                <a:latin typeface="Calibri" panose="020F0502020204030204" pitchFamily="34" charset="0"/>
                <a:ea typeface="Times New Roman" panose="02020603050405020304" pitchFamily="18" charset="0"/>
                <a:cs typeface="Arial" panose="020B0604020202020204" pitchFamily="34" charset="0"/>
              </a:rPr>
              <a:t>: Introduce a </a:t>
            </a:r>
            <a:r>
              <a:rPr lang="en-GB" sz="1200" i="1" dirty="0">
                <a:effectLst/>
                <a:latin typeface="Calibri" panose="020F0502020204030204" pitchFamily="34" charset="0"/>
                <a:ea typeface="Times New Roman" panose="02020603050405020304" pitchFamily="18" charset="0"/>
                <a:cs typeface="Arial" panose="020B0604020202020204" pitchFamily="34" charset="0"/>
              </a:rPr>
              <a:t>force major</a:t>
            </a:r>
            <a:r>
              <a:rPr lang="en-GB" sz="1200" dirty="0">
                <a:effectLst/>
                <a:latin typeface="Calibri" panose="020F0502020204030204" pitchFamily="34" charset="0"/>
                <a:ea typeface="Times New Roman" panose="02020603050405020304" pitchFamily="18" charset="0"/>
                <a:cs typeface="Arial" panose="020B0604020202020204" pitchFamily="34" charset="0"/>
              </a:rPr>
              <a:t> clause to avoid undue impacts of COVID-19-related temporary production cuts on the amount of free allocation in the post 2020 period.</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Sustainable Finance &amp; Taxonomy:</a:t>
            </a:r>
            <a:r>
              <a:rPr lang="en-GB" sz="1200" dirty="0">
                <a:effectLst/>
                <a:latin typeface="Calibri" panose="020F0502020204030204" pitchFamily="34" charset="0"/>
                <a:ea typeface="Times New Roman" panose="02020603050405020304" pitchFamily="18" charset="0"/>
                <a:cs typeface="Arial" panose="020B0604020202020204" pitchFamily="34" charset="0"/>
              </a:rPr>
              <a:t> Base sustainability thresholds for steel on standard EN 19694-2 which considers steel’s process interconnections along the value chain, and not on unsuitable ETS benchmarks. A scrap sourced iron content of 90% in the Electric Arc Furnace route (EAF) is feasible for carbon steel. But for stainless and other specialty steels set a threshold considering the share of alloys. Include Carbon Capture Use and Storage (CCUS) as sustainable.</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CO</a:t>
            </a:r>
            <a:r>
              <a:rPr lang="en-GB" sz="1200" b="1"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b="1" dirty="0">
                <a:effectLst/>
                <a:latin typeface="Calibri" panose="020F0502020204030204" pitchFamily="34" charset="0"/>
                <a:ea typeface="Times New Roman" panose="02020603050405020304" pitchFamily="18" charset="0"/>
                <a:cs typeface="Arial" panose="020B0604020202020204" pitchFamily="34" charset="0"/>
              </a:rPr>
              <a:t>-footprint</a:t>
            </a:r>
            <a:r>
              <a:rPr lang="en-GB" sz="1200" dirty="0">
                <a:effectLst/>
                <a:latin typeface="Calibri" panose="020F0502020204030204" pitchFamily="34" charset="0"/>
                <a:ea typeface="Times New Roman" panose="02020603050405020304" pitchFamily="18" charset="0"/>
                <a:cs typeface="Arial" panose="020B0604020202020204" pitchFamily="34" charset="0"/>
              </a:rPr>
              <a:t>: Work on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-cost based on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-footprint through the value chain (full life-cycle).</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a:tabLst>
                <a:tab pos="457200" algn="l"/>
              </a:tabLst>
            </a:pPr>
            <a:endParaRPr lang="x-none"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 xmlns:a16="http://schemas.microsoft.com/office/drawing/2014/main" id="{0442F5B7-E88E-488D-AD21-E8CC57949EAA}"/>
              </a:ext>
            </a:extLst>
          </p:cNvPr>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Slide Number Placeholder 4">
            <a:extLst>
              <a:ext uri="{FF2B5EF4-FFF2-40B4-BE49-F238E27FC236}">
                <a16:creationId xmlns="" xmlns:a16="http://schemas.microsoft.com/office/drawing/2014/main" id="{CA267C55-7660-4BF7-82A9-192C210A35A9}"/>
              </a:ext>
            </a:extLst>
          </p:cNvPr>
          <p:cNvSpPr>
            <a:spLocks noGrp="1"/>
          </p:cNvSpPr>
          <p:nvPr>
            <p:ph type="sldNum" sz="quarter" idx="12"/>
          </p:nvPr>
        </p:nvSpPr>
        <p:spPr/>
        <p:txBody>
          <a:bodyPr/>
          <a:lstStyle/>
          <a:p>
            <a:fld id="{AE6A020A-467E-4363-B032-8F8309375125}" type="slidenum">
              <a:rPr lang="en-GB" smtClean="0"/>
              <a:pPr/>
              <a:t>3</a:t>
            </a:fld>
            <a:endParaRPr lang="en-GB" dirty="0"/>
          </a:p>
        </p:txBody>
      </p:sp>
    </p:spTree>
    <p:extLst>
      <p:ext uri="{BB962C8B-B14F-4D97-AF65-F5344CB8AC3E}">
        <p14:creationId xmlns:p14="http://schemas.microsoft.com/office/powerpoint/2010/main" val="4215810175"/>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7237E-3279-428D-9BB1-F191E86E5F8F}"/>
              </a:ext>
            </a:extLst>
          </p:cNvPr>
          <p:cNvSpPr>
            <a:spLocks noGrp="1"/>
          </p:cNvSpPr>
          <p:nvPr>
            <p:ph type="ctrTitle"/>
          </p:nvPr>
        </p:nvSpPr>
        <p:spPr/>
        <p:txBody>
          <a:bodyPr>
            <a:normAutofit/>
          </a:bodyPr>
          <a:lstStyle/>
          <a:p>
            <a:endParaRPr lang="en-GB" dirty="0"/>
          </a:p>
        </p:txBody>
      </p:sp>
      <p:sp>
        <p:nvSpPr>
          <p:cNvPr id="3" name="Subtitle 2">
            <a:extLst>
              <a:ext uri="{FF2B5EF4-FFF2-40B4-BE49-F238E27FC236}">
                <a16:creationId xmlns="" xmlns:a16="http://schemas.microsoft.com/office/drawing/2014/main" id="{3CD0C339-E08C-4EFA-8284-B5EE52C335DC}"/>
              </a:ext>
            </a:extLst>
          </p:cNvPr>
          <p:cNvSpPr>
            <a:spLocks noGrp="1"/>
          </p:cNvSpPr>
          <p:nvPr>
            <p:ph type="subTitle" idx="1"/>
          </p:nvPr>
        </p:nvSpPr>
        <p:spPr/>
        <p:txBody>
          <a:bodyPr/>
          <a:lstStyle/>
          <a:p>
            <a:endParaRPr lang="en-GB" dirty="0"/>
          </a:p>
          <a:p>
            <a:r>
              <a:rPr lang="en-GB" dirty="0"/>
              <a:t>Visit </a:t>
            </a:r>
            <a:r>
              <a:rPr lang="en-GB" dirty="0">
                <a:hlinkClick r:id="rId2"/>
              </a:rPr>
              <a:t>www.eurofer.eu</a:t>
            </a:r>
            <a:r>
              <a:rPr lang="en-GB" dirty="0"/>
              <a:t> for more information</a:t>
            </a:r>
          </a:p>
        </p:txBody>
      </p:sp>
    </p:spTree>
    <p:extLst>
      <p:ext uri="{BB962C8B-B14F-4D97-AF65-F5344CB8AC3E}">
        <p14:creationId xmlns:p14="http://schemas.microsoft.com/office/powerpoint/2010/main" val="3036394020"/>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theme/theme1.xml><?xml version="1.0" encoding="utf-8"?>
<a:theme xmlns:a="http://schemas.openxmlformats.org/drawingml/2006/main" name="EUROFER2018V2">
  <a:themeElements>
    <a:clrScheme name="EUROFER">
      <a:dk1>
        <a:srgbClr val="0B4065"/>
      </a:dk1>
      <a:lt1>
        <a:srgbClr val="FFFFFF"/>
      </a:lt1>
      <a:dk2>
        <a:srgbClr val="1C224B"/>
      </a:dk2>
      <a:lt2>
        <a:srgbClr val="E1E6F4"/>
      </a:lt2>
      <a:accent1>
        <a:srgbClr val="0067B1"/>
      </a:accent1>
      <a:accent2>
        <a:srgbClr val="7E9FD1"/>
      </a:accent2>
      <a:accent3>
        <a:srgbClr val="AEC2E4"/>
      </a:accent3>
      <a:accent4>
        <a:srgbClr val="1F6697"/>
      </a:accent4>
      <a:accent5>
        <a:srgbClr val="4F3996"/>
      </a:accent5>
      <a:accent6>
        <a:srgbClr val="B01F6A"/>
      </a:accent6>
      <a:hlink>
        <a:srgbClr val="00B0A1"/>
      </a:hlink>
      <a:folHlink>
        <a:srgbClr val="93959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7B1"/>
        </a:solidFill>
        <a:ln w="9525">
          <a:solidFill>
            <a:srgbClr val="2539A6">
              <a:alpha val="0"/>
            </a:srgbClr>
          </a:solidFill>
          <a:miter lim="800000"/>
          <a:headEnd/>
          <a:tailEnd/>
        </a:ln>
      </a:spPr>
      <a:bodyPr wrap="none"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rebuchet MS" charset="0"/>
            <a:ea typeface="ヒラギノ角ゴ Pro W3" charset="0"/>
            <a:cs typeface="ヒラギノ角ゴ Pro W3"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UROFER 2019 -4-3.potx" id="{404BBECC-BEFA-4536-9803-B00FE9E55FA9}" vid="{13C3A371-A87C-44EE-B248-517890ADC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33394</TotalTime>
  <Words>609</Words>
  <Application>Microsoft Office PowerPoint</Application>
  <PresentationFormat>Pokaz na ekranie (4:3)</PresentationFormat>
  <Paragraphs>31</Paragraphs>
  <Slides>4</Slides>
  <Notes>0</Notes>
  <HiddenSlides>0</HiddenSlides>
  <MMClips>0</MMClips>
  <ScaleCrop>false</ScaleCrop>
  <HeadingPairs>
    <vt:vector size="4" baseType="variant">
      <vt:variant>
        <vt:lpstr>Motyw</vt:lpstr>
      </vt:variant>
      <vt:variant>
        <vt:i4>1</vt:i4>
      </vt:variant>
      <vt:variant>
        <vt:lpstr>Tytuły slajdów</vt:lpstr>
      </vt:variant>
      <vt:variant>
        <vt:i4>4</vt:i4>
      </vt:variant>
    </vt:vector>
  </HeadingPairs>
  <TitlesOfParts>
    <vt:vector size="5" baseType="lpstr">
      <vt:lpstr>EUROFER2018V2</vt:lpstr>
      <vt:lpstr>Situation of the  EUropean Steel Industry </vt:lpstr>
      <vt:lpstr>COVID-19 impact on EU steel</vt:lpstr>
      <vt:lpstr>A Green Deal on Steel – Action Plan</vt:lpstr>
      <vt:lpstr>Prezentacja programu PowerPoint</vt:lpstr>
    </vt:vector>
  </TitlesOfParts>
  <Company>EUROFER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sylvain@vssamba4.eurofer.be</dc:creator>
  <cp:lastModifiedBy>Basia</cp:lastModifiedBy>
  <cp:revision>398</cp:revision>
  <cp:lastPrinted>2020-10-20T08:53:31Z</cp:lastPrinted>
  <dcterms:created xsi:type="dcterms:W3CDTF">2019-04-10T09:15:16Z</dcterms:created>
  <dcterms:modified xsi:type="dcterms:W3CDTF">2020-10-20T12:24:00Z</dcterms:modified>
</cp:coreProperties>
</file>