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609" r:id="rId2"/>
    <p:sldId id="600" r:id="rId3"/>
    <p:sldId id="594" r:id="rId4"/>
    <p:sldId id="592" r:id="rId5"/>
    <p:sldId id="606" r:id="rId6"/>
    <p:sldId id="583" r:id="rId7"/>
    <p:sldId id="584" r:id="rId8"/>
    <p:sldId id="325" r:id="rId9"/>
    <p:sldId id="605" r:id="rId10"/>
    <p:sldId id="604" r:id="rId11"/>
    <p:sldId id="347" r:id="rId12"/>
    <p:sldId id="597" r:id="rId13"/>
    <p:sldId id="598" r:id="rId14"/>
    <p:sldId id="532" r:id="rId15"/>
    <p:sldId id="607" r:id="rId16"/>
    <p:sldId id="350" r:id="rId17"/>
    <p:sldId id="596" r:id="rId18"/>
    <p:sldId id="522" r:id="rId19"/>
    <p:sldId id="333" r:id="rId20"/>
    <p:sldId id="587" r:id="rId21"/>
    <p:sldId id="403" r:id="rId22"/>
    <p:sldId id="407" r:id="rId23"/>
    <p:sldId id="326" r:id="rId24"/>
    <p:sldId id="330" r:id="rId25"/>
    <p:sldId id="358" r:id="rId26"/>
  </p:sldIdLst>
  <p:sldSz cx="9906000" cy="6858000" type="A4"/>
  <p:notesSz cx="6858000" cy="9144000"/>
  <p:defaultTextStyle>
    <a:defPPr>
      <a:defRPr lang="en-US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CE6E18-BFE7-B448-A4BA-CB45C0D7A8C0}">
          <p14:sldIdLst>
            <p14:sldId id="609"/>
            <p14:sldId id="600"/>
            <p14:sldId id="594"/>
            <p14:sldId id="592"/>
          </p14:sldIdLst>
        </p14:section>
        <p14:section name="#2" id="{A6942E36-2D59-4849-AFF0-0EE3A13DC9F3}">
          <p14:sldIdLst>
            <p14:sldId id="606"/>
            <p14:sldId id="583"/>
            <p14:sldId id="584"/>
            <p14:sldId id="325"/>
            <p14:sldId id="605"/>
            <p14:sldId id="604"/>
            <p14:sldId id="347"/>
          </p14:sldIdLst>
        </p14:section>
        <p14:section name="#X" id="{8AC3323B-0798-B642-8203-420CE7E068D7}">
          <p14:sldIdLst>
            <p14:sldId id="597"/>
            <p14:sldId id="598"/>
            <p14:sldId id="532"/>
            <p14:sldId id="607"/>
          </p14:sldIdLst>
        </p14:section>
        <p14:section name="#5" id="{C20D2BFA-49A7-5242-9EAF-657AE8B61A7F}">
          <p14:sldIdLst>
            <p14:sldId id="350"/>
            <p14:sldId id="596"/>
            <p14:sldId id="522"/>
            <p14:sldId id="333"/>
            <p14:sldId id="587"/>
            <p14:sldId id="403"/>
            <p14:sldId id="407"/>
            <p14:sldId id="326"/>
            <p14:sldId id="330"/>
            <p14:sldId id="358"/>
          </p14:sldIdLst>
        </p14:section>
        <p14:section name="#3" id="{FBE82EEA-A719-3A4A-8AB6-85D0E2ECF4C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2580">
          <p15:clr>
            <a:srgbClr val="A4A3A4"/>
          </p15:clr>
        </p15:guide>
        <p15:guide id="3" orient="horz" pos="852">
          <p15:clr>
            <a:srgbClr val="A4A3A4"/>
          </p15:clr>
        </p15:guide>
        <p15:guide id="4" pos="29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F6D"/>
    <a:srgbClr val="D02F59"/>
    <a:srgbClr val="322B80"/>
    <a:srgbClr val="009ADB"/>
    <a:srgbClr val="1E3B89"/>
    <a:srgbClr val="1E3A89"/>
    <a:srgbClr val="1E1D64"/>
    <a:srgbClr val="898989"/>
    <a:srgbClr val="134F8F"/>
    <a:srgbClr val="577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6"/>
    <p:restoredTop sz="96652" autoAdjust="0"/>
  </p:normalViewPr>
  <p:slideViewPr>
    <p:cSldViewPr snapToGrid="0" snapToObjects="1">
      <p:cViewPr varScale="1">
        <p:scale>
          <a:sx n="86" d="100"/>
          <a:sy n="86" d="100"/>
        </p:scale>
        <p:origin x="1584" y="72"/>
      </p:cViewPr>
      <p:guideLst>
        <p:guide orient="horz" pos="4319"/>
        <p:guide orient="horz" pos="2580"/>
        <p:guide orient="horz" pos="852"/>
        <p:guide pos="29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-3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3697C-7EF8-9145-B68A-A72AC9AFB3EB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238D-7C51-F34A-8815-6F72444ACE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60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3815-8C03-E547-83B5-8FB0C22AA8ED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4200A-F784-4440-B298-726191DFB3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6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47890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1863" y="3042388"/>
            <a:ext cx="4635934" cy="1443318"/>
          </a:xfrm>
          <a:prstGeom prst="rect">
            <a:avLst/>
          </a:prstGeom>
        </p:spPr>
        <p:txBody>
          <a:bodyPr lIns="95782" tIns="47891" rIns="95782" bIns="47891" anchor="ctr">
            <a:normAutofit/>
          </a:bodyPr>
          <a:lstStyle>
            <a:lvl1pPr algn="l">
              <a:defRPr sz="3200" cap="all" baseline="0">
                <a:solidFill>
                  <a:srgbClr val="E93F6D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Titre du document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866" y="4984614"/>
            <a:ext cx="4635934" cy="1157427"/>
          </a:xfrm>
          <a:prstGeom prst="rect">
            <a:avLst/>
          </a:prstGeom>
        </p:spPr>
        <p:txBody>
          <a:bodyPr lIns="95782" tIns="47891" rIns="95782" bIns="47891">
            <a:normAutofit/>
          </a:bodyPr>
          <a:lstStyle>
            <a:lvl1pPr marL="0" indent="0" algn="l">
              <a:spcBef>
                <a:spcPts val="314"/>
              </a:spcBef>
              <a:buNone/>
              <a:defRPr sz="2100" b="0" i="0" cap="all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5" name="Image 4" descr="Couvppt-secto_EN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271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088" y="650875"/>
            <a:ext cx="6670675" cy="7143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cap="all" baseline="0">
                <a:solidFill>
                  <a:schemeClr val="tx1"/>
                </a:solidFill>
                <a:latin typeface="Calibri Ligh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-5788" y="0"/>
            <a:ext cx="2304485" cy="6858000"/>
            <a:chOff x="-5788" y="0"/>
            <a:chExt cx="2304485" cy="6858000"/>
          </a:xfrm>
          <a:effectLst/>
        </p:grpSpPr>
        <p:sp>
          <p:nvSpPr>
            <p:cNvPr id="7" name="Rectangle 6"/>
            <p:cNvSpPr/>
            <p:nvPr userDrawn="1"/>
          </p:nvSpPr>
          <p:spPr>
            <a:xfrm>
              <a:off x="-5788" y="0"/>
              <a:ext cx="2120309" cy="6858000"/>
            </a:xfrm>
            <a:prstGeom prst="rect">
              <a:avLst/>
            </a:prstGeom>
            <a:solidFill>
              <a:srgbClr val="D02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  <p:sp>
          <p:nvSpPr>
            <p:cNvPr id="8" name="Triangle isocèle 7"/>
            <p:cNvSpPr/>
            <p:nvPr userDrawn="1"/>
          </p:nvSpPr>
          <p:spPr>
            <a:xfrm rot="5400000">
              <a:off x="2033165" y="909220"/>
              <a:ext cx="346886" cy="184179"/>
            </a:xfrm>
            <a:prstGeom prst="triangle">
              <a:avLst/>
            </a:prstGeom>
            <a:solidFill>
              <a:srgbClr val="D02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</p:grpSp>
      <p:sp>
        <p:nvSpPr>
          <p:cNvPr id="10" name="Espace réservé du contenu 9"/>
          <p:cNvSpPr>
            <a:spLocks noGrp="1"/>
          </p:cNvSpPr>
          <p:nvPr>
            <p:ph sz="quarter" idx="10"/>
          </p:nvPr>
        </p:nvSpPr>
        <p:spPr>
          <a:xfrm>
            <a:off x="2351087" y="1728788"/>
            <a:ext cx="6670675" cy="3971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6364288" algn="r"/>
              </a:tabLst>
              <a:defRPr sz="1800" cap="all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180975" indent="0">
              <a:lnSpc>
                <a:spcPct val="100000"/>
              </a:lnSpc>
              <a:buNone/>
              <a:tabLst>
                <a:tab pos="6364288" algn="r"/>
              </a:tabLst>
              <a:defRPr sz="1600" cap="none" baseline="0">
                <a:solidFill>
                  <a:schemeClr val="tx1"/>
                </a:solidFill>
                <a:latin typeface="Calibri"/>
              </a:defRPr>
            </a:lvl2pPr>
            <a:lvl3pPr marL="628650" indent="-228600">
              <a:tabLst>
                <a:tab pos="6364288" algn="r"/>
              </a:tabLst>
              <a:defRPr sz="1200" i="1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690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 userDrawn="1"/>
        </p:nvGrpSpPr>
        <p:grpSpPr>
          <a:xfrm>
            <a:off x="-5788" y="0"/>
            <a:ext cx="2304485" cy="6858000"/>
            <a:chOff x="-5788" y="0"/>
            <a:chExt cx="2304485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-5788" y="0"/>
              <a:ext cx="2120309" cy="6858000"/>
            </a:xfrm>
            <a:prstGeom prst="rect">
              <a:avLst/>
            </a:prstGeom>
            <a:solidFill>
              <a:srgbClr val="D02F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  <p:sp>
          <p:nvSpPr>
            <p:cNvPr id="4" name="Triangle isocèle 3"/>
            <p:cNvSpPr/>
            <p:nvPr userDrawn="1"/>
          </p:nvSpPr>
          <p:spPr>
            <a:xfrm rot="5400000">
              <a:off x="2033165" y="909220"/>
              <a:ext cx="346886" cy="184179"/>
            </a:xfrm>
            <a:prstGeom prst="triangle">
              <a:avLst/>
            </a:prstGeom>
            <a:solidFill>
              <a:srgbClr val="D02F5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400"/>
                </a:spcBef>
              </a:pPr>
              <a:endParaRPr lang="fr-FR" sz="1400" dirty="0" err="1">
                <a:solidFill>
                  <a:srgbClr val="CD3058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40881" y="586800"/>
            <a:ext cx="6928331" cy="1325563"/>
          </a:xfrm>
        </p:spPr>
        <p:txBody>
          <a:bodyPr anchor="t" anchorCtr="0">
            <a:noAutofit/>
          </a:bodyPr>
          <a:lstStyle>
            <a:lvl1pPr>
              <a:defRPr sz="4000" b="1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01638" y="377053"/>
            <a:ext cx="1531937" cy="1524000"/>
          </a:xfrm>
        </p:spPr>
        <p:txBody>
          <a:bodyPr>
            <a:normAutofit/>
          </a:bodyPr>
          <a:lstStyle>
            <a:lvl1pPr marL="0" indent="0" algn="ctr">
              <a:buNone/>
              <a:defRPr sz="7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2341563" y="2413524"/>
            <a:ext cx="6930000" cy="875111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4F515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999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 de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isocèle 10"/>
          <p:cNvSpPr/>
          <p:nvPr userDrawn="1"/>
        </p:nvSpPr>
        <p:spPr bwMode="auto">
          <a:xfrm rot="5400000">
            <a:off x="575514" y="311553"/>
            <a:ext cx="720080" cy="390043"/>
          </a:xfrm>
          <a:prstGeom prst="triangle">
            <a:avLst>
              <a:gd name="adj" fmla="val 50080"/>
            </a:avLst>
          </a:prstGeom>
          <a:solidFill>
            <a:srgbClr val="90C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740532" y="1268760"/>
            <a:ext cx="7488832" cy="5436840"/>
          </a:xfrm>
        </p:spPr>
        <p:txBody>
          <a:bodyPr anchor="t"/>
          <a:lstStyle>
            <a:lvl1pPr marL="177800" indent="-176213" algn="l">
              <a:lnSpc>
                <a:spcPts val="1620"/>
              </a:lnSpc>
              <a:buClr>
                <a:srgbClr val="4A8938"/>
              </a:buClr>
              <a:defRPr sz="1000" b="0" i="0">
                <a:latin typeface="Calibri"/>
                <a:cs typeface="Calibri"/>
              </a:defRPr>
            </a:lvl1pPr>
            <a:lvl2pPr marL="447675" indent="-180975" algn="l">
              <a:lnSpc>
                <a:spcPts val="1400"/>
              </a:lnSpc>
              <a:spcAft>
                <a:spcPts val="600"/>
              </a:spcAft>
              <a:buClr>
                <a:srgbClr val="134F8F"/>
              </a:buClr>
              <a:buSzPct val="90000"/>
              <a:buFontTx/>
              <a:buBlip>
                <a:blip r:embed="rId2"/>
              </a:buBlip>
              <a:defRPr sz="1200">
                <a:latin typeface="Calibri"/>
                <a:cs typeface="Calibri"/>
              </a:defRPr>
            </a:lvl2pPr>
            <a:lvl3pPr marL="901700" indent="-177800" algn="l">
              <a:buClr>
                <a:srgbClr val="4A8938"/>
              </a:buClr>
              <a:buFont typeface="Wingdings" charset="2"/>
              <a:buChar char="§"/>
              <a:defRPr sz="1000" i="1">
                <a:latin typeface="Calibri"/>
                <a:cs typeface="Calibri"/>
              </a:defRPr>
            </a:lvl3pPr>
            <a:lvl4pPr marL="1079500" indent="-88900" algn="l" defTabSz="1079500">
              <a:buClr>
                <a:srgbClr val="4A8938"/>
              </a:buClr>
              <a:buFont typeface="Arial"/>
              <a:buChar char="•"/>
              <a:defRPr sz="1000" i="0">
                <a:latin typeface="Calibri"/>
                <a:cs typeface="Calibri"/>
              </a:defRPr>
            </a:lvl4pPr>
            <a:lvl5pPr marL="1079500" indent="-88900" algn="l">
              <a:buClr>
                <a:srgbClr val="4A8938"/>
              </a:buClr>
              <a:buFont typeface="Wingdings" charset="2"/>
              <a:buChar char="§"/>
              <a:defRPr sz="1000" i="1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40532" y="134516"/>
            <a:ext cx="7488832" cy="762000"/>
          </a:xfrm>
        </p:spPr>
        <p:txBody>
          <a:bodyPr/>
          <a:lstStyle>
            <a:lvl1pPr algn="l">
              <a:defRPr sz="2000" b="0">
                <a:solidFill>
                  <a:srgbClr val="000000"/>
                </a:solidFill>
                <a:latin typeface="Impact"/>
                <a:cs typeface="Impac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002" y="908720"/>
            <a:ext cx="9164999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891612C-BEDA-884C-946A-0520516D9D84}" type="datetimeFigureOut">
              <a:rPr lang="fr-FR" smtClean="0"/>
              <a:t>29/03/2019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80EB9BC-8156-1741-B35C-8DFE30765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7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3R5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8" y="180000"/>
            <a:ext cx="8580000" cy="9864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2600"/>
              </a:lnSpc>
              <a:defRPr sz="2800" b="0" i="0" cap="all">
                <a:solidFill>
                  <a:srgbClr val="E93F6D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0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681036" y="3038701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27"/>
          </p:nvPr>
        </p:nvSpPr>
        <p:spPr>
          <a:xfrm>
            <a:off x="681036" y="4758514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3" name="Picture Placeholder 23"/>
          <p:cNvSpPr>
            <a:spLocks noGrp="1"/>
          </p:cNvSpPr>
          <p:nvPr>
            <p:ph type="pic" sz="quarter" idx="29"/>
          </p:nvPr>
        </p:nvSpPr>
        <p:spPr>
          <a:xfrm>
            <a:off x="2852036" y="3038701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4" name="Picture Placeholder 23"/>
          <p:cNvSpPr>
            <a:spLocks noGrp="1"/>
          </p:cNvSpPr>
          <p:nvPr>
            <p:ph type="pic" sz="quarter" idx="30"/>
          </p:nvPr>
        </p:nvSpPr>
        <p:spPr>
          <a:xfrm>
            <a:off x="2852036" y="4758514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5" name="Picture Placeholder 23"/>
          <p:cNvSpPr>
            <a:spLocks noGrp="1"/>
          </p:cNvSpPr>
          <p:nvPr>
            <p:ph type="pic" sz="quarter" idx="31"/>
          </p:nvPr>
        </p:nvSpPr>
        <p:spPr>
          <a:xfrm>
            <a:off x="5023038" y="1318888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23"/>
          <p:cNvSpPr>
            <a:spLocks noGrp="1"/>
          </p:cNvSpPr>
          <p:nvPr>
            <p:ph type="pic" sz="quarter" idx="32"/>
          </p:nvPr>
        </p:nvSpPr>
        <p:spPr>
          <a:xfrm>
            <a:off x="5023036" y="3038701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7" name="Picture Placeholder 23"/>
          <p:cNvSpPr>
            <a:spLocks noGrp="1"/>
          </p:cNvSpPr>
          <p:nvPr>
            <p:ph type="pic" sz="quarter" idx="33"/>
          </p:nvPr>
        </p:nvSpPr>
        <p:spPr>
          <a:xfrm>
            <a:off x="5023036" y="4758514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" name="Picture Placeholder 23"/>
          <p:cNvSpPr>
            <a:spLocks noGrp="1"/>
          </p:cNvSpPr>
          <p:nvPr>
            <p:ph type="pic" sz="quarter" idx="37"/>
          </p:nvPr>
        </p:nvSpPr>
        <p:spPr>
          <a:xfrm>
            <a:off x="7194038" y="1318888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2" name="Picture Placeholder 23"/>
          <p:cNvSpPr>
            <a:spLocks noGrp="1"/>
          </p:cNvSpPr>
          <p:nvPr>
            <p:ph type="pic" sz="quarter" idx="38"/>
          </p:nvPr>
        </p:nvSpPr>
        <p:spPr>
          <a:xfrm>
            <a:off x="7194038" y="3038701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3" name="Picture Placeholder 23"/>
          <p:cNvSpPr>
            <a:spLocks noGrp="1"/>
          </p:cNvSpPr>
          <p:nvPr>
            <p:ph type="pic" sz="quarter" idx="39"/>
          </p:nvPr>
        </p:nvSpPr>
        <p:spPr>
          <a:xfrm>
            <a:off x="7194038" y="4758514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681036" y="1318888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2852036" y="1318888"/>
            <a:ext cx="2067000" cy="162000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5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41863" y="3042388"/>
            <a:ext cx="4635934" cy="1443318"/>
          </a:xfrm>
          <a:prstGeom prst="rect">
            <a:avLst/>
          </a:prstGeom>
        </p:spPr>
        <p:txBody>
          <a:bodyPr lIns="95782" tIns="47891" rIns="95782" bIns="47891" anchor="ctr">
            <a:normAutofit/>
          </a:bodyPr>
          <a:lstStyle>
            <a:lvl1pPr algn="l">
              <a:defRPr sz="3200" cap="all" baseline="0">
                <a:solidFill>
                  <a:srgbClr val="E93F6D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Titre du document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41866" y="4984614"/>
            <a:ext cx="4635934" cy="1157427"/>
          </a:xfrm>
          <a:prstGeom prst="rect">
            <a:avLst/>
          </a:prstGeom>
        </p:spPr>
        <p:txBody>
          <a:bodyPr lIns="95782" tIns="47891" rIns="95782" bIns="47891">
            <a:normAutofit/>
          </a:bodyPr>
          <a:lstStyle>
            <a:lvl1pPr marL="0" indent="0" algn="l">
              <a:spcBef>
                <a:spcPts val="314"/>
              </a:spcBef>
              <a:buNone/>
              <a:defRPr sz="2100" b="0" i="0" cap="all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5" name="Image 4" descr="Couvppt-secto_EN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4702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1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271565" y="1141697"/>
            <a:ext cx="633208" cy="45355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marL="66515" algn="ctr"/>
            <a:endParaRPr lang="fr-FR" dirty="0">
              <a:sym typeface="Symbol"/>
            </a:endParaRPr>
          </a:p>
        </p:txBody>
      </p:sp>
      <p:grpSp>
        <p:nvGrpSpPr>
          <p:cNvPr id="9" name="Grouper 8"/>
          <p:cNvGrpSpPr>
            <a:grpSpLocks noChangeAspect="1"/>
          </p:cNvGrpSpPr>
          <p:nvPr userDrawn="1"/>
        </p:nvGrpSpPr>
        <p:grpSpPr>
          <a:xfrm rot="5400000">
            <a:off x="3884495" y="-3884493"/>
            <a:ext cx="2152342" cy="9921328"/>
            <a:chOff x="552620" y="1"/>
            <a:chExt cx="1746077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52620" y="1"/>
              <a:ext cx="1561902" cy="6858000"/>
            </a:xfrm>
            <a:prstGeom prst="rect">
              <a:avLst/>
            </a:prstGeom>
            <a:solidFill>
              <a:srgbClr val="D02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99"/>
                </a:spcBef>
              </a:pPr>
              <a:endParaRPr lang="fr-FR" sz="1000" dirty="0" err="1">
                <a:solidFill>
                  <a:srgbClr val="CD3058"/>
                </a:solidFill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 rot="5400000">
              <a:off x="2033165" y="909220"/>
              <a:ext cx="346886" cy="184179"/>
            </a:xfrm>
            <a:prstGeom prst="triangle">
              <a:avLst/>
            </a:prstGeom>
            <a:solidFill>
              <a:srgbClr val="D02F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99"/>
                </a:spcBef>
              </a:pPr>
              <a:endParaRPr lang="fr-FR" sz="1000" dirty="0" err="1">
                <a:solidFill>
                  <a:srgbClr val="CD3058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5342" y="3425407"/>
            <a:ext cx="6928331" cy="1325563"/>
          </a:xfrm>
          <a:prstGeom prst="rect">
            <a:avLst/>
          </a:prstGeom>
        </p:spPr>
        <p:txBody>
          <a:bodyPr lIns="95782" tIns="47891" rIns="95782" bIns="47891" anchor="ctr" anchorCtr="0"/>
          <a:lstStyle>
            <a:lvl1pPr algn="r">
              <a:defRPr b="1" cap="all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370726" y="603835"/>
            <a:ext cx="2202745" cy="1524000"/>
          </a:xfrm>
          <a:prstGeom prst="rect">
            <a:avLst/>
          </a:prstGeom>
        </p:spPr>
        <p:txBody>
          <a:bodyPr lIns="95782" tIns="47891" rIns="95782" bIns="47891">
            <a:normAutofit/>
          </a:bodyPr>
          <a:lstStyle>
            <a:lvl1pPr marL="0" indent="0" algn="ctr">
              <a:buNone/>
              <a:defRPr sz="8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271565" y="70378"/>
            <a:ext cx="633208" cy="56068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marL="66515" algn="ctr"/>
            <a:endParaRPr lang="fr-FR" dirty="0">
              <a:sym typeface="Symbol"/>
            </a:endParaRPr>
          </a:p>
        </p:txBody>
      </p:sp>
      <p:grpSp>
        <p:nvGrpSpPr>
          <p:cNvPr id="9" name="Grouper 8"/>
          <p:cNvGrpSpPr>
            <a:grpSpLocks noChangeAspect="1"/>
          </p:cNvGrpSpPr>
          <p:nvPr userDrawn="1"/>
        </p:nvGrpSpPr>
        <p:grpSpPr>
          <a:xfrm rot="5400000">
            <a:off x="3884496" y="-3884493"/>
            <a:ext cx="2152342" cy="9921328"/>
            <a:chOff x="552620" y="0"/>
            <a:chExt cx="1746077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52620" y="0"/>
              <a:ext cx="1561902" cy="6858000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99"/>
                </a:spcBef>
              </a:pPr>
              <a:endParaRPr lang="fr-FR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 rot="5400000">
              <a:off x="2033165" y="909220"/>
              <a:ext cx="346886" cy="184179"/>
            </a:xfrm>
            <a:prstGeom prst="triangle">
              <a:avLst/>
            </a:prstGeom>
            <a:solidFill>
              <a:srgbClr val="C3C3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99"/>
                </a:spcBef>
              </a:pPr>
              <a:endParaRPr lang="fr-FR" sz="10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370726" y="603835"/>
            <a:ext cx="2202745" cy="1524000"/>
          </a:xfrm>
          <a:prstGeom prst="rect">
            <a:avLst/>
          </a:prstGeom>
        </p:spPr>
        <p:txBody>
          <a:bodyPr lIns="95782" tIns="47891" rIns="95782" bIns="47891">
            <a:normAutofit/>
          </a:bodyPr>
          <a:lstStyle>
            <a:lvl1pPr marL="0" indent="0" algn="ctr">
              <a:buNone/>
              <a:defRPr sz="8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5342" y="3456684"/>
            <a:ext cx="6928331" cy="1325563"/>
          </a:xfrm>
          <a:prstGeom prst="rect">
            <a:avLst/>
          </a:prstGeom>
        </p:spPr>
        <p:txBody>
          <a:bodyPr lIns="95782" tIns="47891" rIns="95782" bIns="47891" anchor="ctr" anchorCtr="0"/>
          <a:lstStyle>
            <a:lvl1pPr algn="r">
              <a:defRPr b="0" cap="all">
                <a:solidFill>
                  <a:srgbClr val="D02F59"/>
                </a:solidFill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5501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ans chap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6" y="363600"/>
            <a:ext cx="8137841" cy="986400"/>
          </a:xfrm>
          <a:prstGeom prst="rect">
            <a:avLst/>
          </a:prstGeom>
        </p:spPr>
        <p:txBody>
          <a:bodyPr lIns="95782" tIns="47891" rIns="95782" bIns="47891" anchor="ctr">
            <a:noAutofit/>
          </a:bodyPr>
          <a:lstStyle>
            <a:lvl1pPr>
              <a:lnSpc>
                <a:spcPts val="2723"/>
              </a:lnSpc>
              <a:defRPr sz="2900" b="0" i="0" cap="all">
                <a:solidFill>
                  <a:srgbClr val="E93F6D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046" y="1514479"/>
            <a:ext cx="8137841" cy="4662487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21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6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5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4218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6" y="363600"/>
            <a:ext cx="8137841" cy="986400"/>
          </a:xfrm>
          <a:prstGeom prst="rect">
            <a:avLst/>
          </a:prstGeom>
        </p:spPr>
        <p:txBody>
          <a:bodyPr lIns="95782" tIns="47891" rIns="95782" bIns="47891" anchor="ctr">
            <a:noAutofit/>
          </a:bodyPr>
          <a:lstStyle>
            <a:lvl1pPr>
              <a:lnSpc>
                <a:spcPts val="2723"/>
              </a:lnSpc>
              <a:defRPr sz="2900" b="0" i="0" cap="all">
                <a:solidFill>
                  <a:srgbClr val="E93F6D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5" y="1514479"/>
            <a:ext cx="4008771" cy="4662487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21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6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5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810115" y="1514479"/>
            <a:ext cx="4008771" cy="4662487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21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6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5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088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6" y="363600"/>
            <a:ext cx="8137841" cy="986400"/>
          </a:xfrm>
          <a:prstGeom prst="rect">
            <a:avLst/>
          </a:prstGeom>
        </p:spPr>
        <p:txBody>
          <a:bodyPr lIns="95782" tIns="47891" rIns="95782" bIns="47891" anchor="ctr">
            <a:noAutofit/>
          </a:bodyPr>
          <a:lstStyle>
            <a:lvl1pPr>
              <a:lnSpc>
                <a:spcPts val="2723"/>
              </a:lnSpc>
              <a:defRPr sz="2900" b="0" i="0" cap="all">
                <a:solidFill>
                  <a:srgbClr val="E93F6D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5" y="1514479"/>
            <a:ext cx="4008771" cy="2497099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18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5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3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810115" y="1514479"/>
            <a:ext cx="4008771" cy="2497099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18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5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3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681045" y="4149764"/>
            <a:ext cx="4008771" cy="2497099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18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5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3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810115" y="4149764"/>
            <a:ext cx="4008771" cy="2497099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18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5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3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39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blocs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46" y="363600"/>
            <a:ext cx="8137841" cy="986400"/>
          </a:xfrm>
          <a:prstGeom prst="rect">
            <a:avLst/>
          </a:prstGeom>
        </p:spPr>
        <p:txBody>
          <a:bodyPr lIns="95782" tIns="47891" rIns="95782" bIns="47891" anchor="ctr">
            <a:noAutofit/>
          </a:bodyPr>
          <a:lstStyle>
            <a:lvl1pPr>
              <a:lnSpc>
                <a:spcPts val="2723"/>
              </a:lnSpc>
              <a:defRPr sz="2900" b="0" i="0" cap="all">
                <a:solidFill>
                  <a:srgbClr val="E93F6D"/>
                </a:solidFill>
                <a:latin typeface="Calibri"/>
                <a:cs typeface="Calibri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45" y="1514479"/>
            <a:ext cx="8137841" cy="2497099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21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6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5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81045" y="4207073"/>
            <a:ext cx="8137841" cy="2519999"/>
          </a:xfrm>
          <a:prstGeom prst="rect">
            <a:avLst/>
          </a:prstGeom>
        </p:spPr>
        <p:txBody>
          <a:bodyPr lIns="95782" tIns="47891" rIns="95782" bIns="47891" anchor="t">
            <a:normAutofit/>
          </a:bodyPr>
          <a:lstStyle>
            <a:lvl1pPr marL="234451" indent="-234451" algn="l">
              <a:lnSpc>
                <a:spcPct val="100000"/>
              </a:lnSpc>
              <a:spcBef>
                <a:spcPts val="1885"/>
              </a:spcBef>
              <a:buClr>
                <a:srgbClr val="D32E59"/>
              </a:buClr>
              <a:buSzPct val="80000"/>
              <a:buFont typeface="Wingdings 3" panose="05040102010807070707" pitchFamily="18" charset="2"/>
              <a:buChar char="}"/>
              <a:defRPr sz="2100">
                <a:solidFill>
                  <a:schemeClr val="tx1"/>
                </a:solidFill>
              </a:defRPr>
            </a:lvl1pPr>
            <a:lvl2pPr marL="653510" indent="-239454" algn="l">
              <a:lnSpc>
                <a:spcPct val="100000"/>
              </a:lnSpc>
              <a:spcBef>
                <a:spcPts val="419"/>
              </a:spcBef>
              <a:buClr>
                <a:srgbClr val="D32E59"/>
              </a:buClr>
              <a:buSzPct val="50000"/>
              <a:defRPr sz="1600">
                <a:solidFill>
                  <a:schemeClr val="tx1"/>
                </a:solidFill>
              </a:defRPr>
            </a:lvl2pPr>
            <a:lvl3pPr marL="1024331" indent="-179590" algn="l">
              <a:lnSpc>
                <a:spcPct val="100000"/>
              </a:lnSpc>
              <a:spcBef>
                <a:spcPts val="419"/>
              </a:spcBef>
              <a:buClr>
                <a:srgbClr val="CD3058"/>
              </a:buClr>
              <a:buSzPct val="80000"/>
              <a:buFont typeface="Lucida Grande"/>
              <a:buChar char="•"/>
              <a:tabLst/>
              <a:defRPr sz="1500">
                <a:solidFill>
                  <a:schemeClr val="tx2">
                    <a:lumMod val="50000"/>
                  </a:schemeClr>
                </a:solidFill>
              </a:defRPr>
            </a:lvl3pPr>
            <a:lvl4pPr marL="1504902" indent="-239454" algn="just">
              <a:lnSpc>
                <a:spcPct val="100000"/>
              </a:lnSpc>
              <a:spcBef>
                <a:spcPts val="419"/>
              </a:spcBef>
              <a:defRPr sz="10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251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ts marqu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85843" y="274112"/>
            <a:ext cx="7822729" cy="1006475"/>
          </a:xfrm>
          <a:prstGeom prst="rect">
            <a:avLst/>
          </a:prstGeom>
        </p:spPr>
        <p:txBody>
          <a:bodyPr lIns="95782" tIns="47891" rIns="95782" bIns="47891" anchor="ctr">
            <a:normAutofit/>
          </a:bodyPr>
          <a:lstStyle>
            <a:lvl1pPr>
              <a:defRPr sz="2900" b="0" cap="all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985843" y="1603377"/>
            <a:ext cx="7839073" cy="4722874"/>
          </a:xfrm>
          <a:prstGeom prst="rect">
            <a:avLst/>
          </a:prstGeom>
        </p:spPr>
        <p:txBody>
          <a:bodyPr lIns="95782" tIns="47891" rIns="95782" bIns="47891">
            <a:normAutofit/>
          </a:bodyPr>
          <a:lstStyle>
            <a:lvl1pPr marL="299317" indent="-299317" algn="l">
              <a:lnSpc>
                <a:spcPct val="100000"/>
              </a:lnSpc>
              <a:spcBef>
                <a:spcPts val="1885"/>
              </a:spcBef>
              <a:buClr>
                <a:schemeClr val="accent2"/>
              </a:buClr>
              <a:buSzPct val="100000"/>
              <a:buFont typeface="Braggadocio"/>
              <a:buChar char="#"/>
              <a:tabLst/>
              <a:defRPr sz="2100" b="0" i="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656836" indent="-239454" algn="l">
              <a:lnSpc>
                <a:spcPct val="100000"/>
              </a:lnSpc>
              <a:buClr>
                <a:schemeClr val="accent2"/>
              </a:buClr>
              <a:defRPr sz="1600" b="0" i="0">
                <a:solidFill>
                  <a:schemeClr val="accent5"/>
                </a:solidFill>
                <a:latin typeface="Calibri Light"/>
                <a:cs typeface="Calibri Light"/>
              </a:defRPr>
            </a:lvl2pPr>
            <a:lvl3pPr marL="900113" indent="-238125" algn="l">
              <a:lnSpc>
                <a:spcPct val="100000"/>
              </a:lnSpc>
              <a:defRPr sz="1300" b="0" i="0">
                <a:solidFill>
                  <a:srgbClr val="3B616B"/>
                </a:solidFill>
                <a:latin typeface="Calibri Light"/>
                <a:cs typeface="Calibri Light"/>
              </a:defRPr>
            </a:lvl3pPr>
            <a:lvl4pPr algn="just">
              <a:lnSpc>
                <a:spcPct val="100000"/>
              </a:lnSpc>
              <a:defRPr sz="1300" b="0" i="0">
                <a:solidFill>
                  <a:schemeClr val="bg2"/>
                </a:solidFill>
                <a:latin typeface="Calibri Light"/>
                <a:cs typeface="Calibri Light"/>
              </a:defRPr>
            </a:lvl4pPr>
            <a:lvl5pPr algn="just">
              <a:lnSpc>
                <a:spcPct val="100000"/>
              </a:lnSpc>
              <a:defRPr sz="1300" b="0" i="0">
                <a:solidFill>
                  <a:schemeClr val="bg2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8" name="Grouper 7"/>
          <p:cNvGrpSpPr>
            <a:grpSpLocks noChangeAspect="1"/>
          </p:cNvGrpSpPr>
          <p:nvPr userDrawn="1"/>
        </p:nvGrpSpPr>
        <p:grpSpPr>
          <a:xfrm>
            <a:off x="-2089" y="0"/>
            <a:ext cx="987074" cy="6865714"/>
            <a:chOff x="1367085" y="0"/>
            <a:chExt cx="931612" cy="6858000"/>
          </a:xfrm>
          <a:solidFill>
            <a:schemeClr val="accent1"/>
          </a:solidFill>
          <a:effectLst/>
        </p:grpSpPr>
        <p:sp>
          <p:nvSpPr>
            <p:cNvPr id="9" name="Rectangle 8"/>
            <p:cNvSpPr/>
            <p:nvPr userDrawn="1"/>
          </p:nvSpPr>
          <p:spPr>
            <a:xfrm>
              <a:off x="1367085" y="0"/>
              <a:ext cx="747436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99"/>
                </a:spcBef>
              </a:pPr>
              <a:endParaRPr lang="fr-FR" sz="1000" dirty="0" err="1">
                <a:solidFill>
                  <a:srgbClr val="CD3058"/>
                </a:solidFill>
              </a:endParaRPr>
            </a:p>
          </p:txBody>
        </p:sp>
        <p:sp>
          <p:nvSpPr>
            <p:cNvPr id="10" name="Triangle isocèle 9"/>
            <p:cNvSpPr/>
            <p:nvPr userDrawn="1"/>
          </p:nvSpPr>
          <p:spPr>
            <a:xfrm rot="5400000">
              <a:off x="2033165" y="690548"/>
              <a:ext cx="346886" cy="1841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99"/>
                </a:spcBef>
              </a:pPr>
              <a:endParaRPr lang="fr-FR" sz="1000" dirty="0" err="1">
                <a:solidFill>
                  <a:srgbClr val="CD305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81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331999" y="6375785"/>
            <a:ext cx="542396" cy="502592"/>
          </a:xfrm>
          <a:prstGeom prst="rect">
            <a:avLst/>
          </a:prstGeom>
          <a:noFill/>
          <a:ln>
            <a:noFill/>
          </a:ln>
        </p:spPr>
        <p:txBody>
          <a:bodyPr vert="horz" lIns="86891" tIns="43445" rIns="86891" bIns="43445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B6FF-8604-1A4D-B24E-5ADEA12860A2}" type="slidenum">
              <a:rPr lang="fr-FR" sz="1300" b="0" i="0" smtClean="0">
                <a:solidFill>
                  <a:schemeClr val="tx1"/>
                </a:solidFill>
                <a:latin typeface="Calibri"/>
                <a:cs typeface="Calibri"/>
              </a:rPr>
              <a:pPr/>
              <a:t>‹#›</a:t>
            </a:fld>
            <a:endParaRPr lang="fr-FR" sz="1300" b="0" i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 rot="16200000">
            <a:off x="7100478" y="3032233"/>
            <a:ext cx="4995596" cy="409636"/>
          </a:xfrm>
          <a:prstGeom prst="rect">
            <a:avLst/>
          </a:prstGeom>
          <a:noFill/>
        </p:spPr>
        <p:txBody>
          <a:bodyPr wrap="square" lIns="95782" tIns="47891" rIns="95782" bIns="47891" rtlCol="0">
            <a:spAutoFit/>
          </a:bodyPr>
          <a:lstStyle/>
          <a:p>
            <a:r>
              <a:rPr lang="fr-FR" sz="1000" cap="all" dirty="0">
                <a:solidFill>
                  <a:schemeClr val="tx2">
                    <a:lumMod val="75000"/>
                  </a:schemeClr>
                </a:solidFill>
              </a:rPr>
              <a:t>Titre du</a:t>
            </a:r>
            <a:r>
              <a:rPr lang="fr-FR" sz="1000" cap="all" baseline="0" dirty="0">
                <a:solidFill>
                  <a:schemeClr val="tx2">
                    <a:lumMod val="75000"/>
                  </a:schemeClr>
                </a:solidFill>
              </a:rPr>
              <a:t> document - Date</a:t>
            </a:r>
            <a:endParaRPr lang="fr-FR" sz="1000" cap="al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1000" cap="all" dirty="0">
                <a:solidFill>
                  <a:schemeClr val="tx2">
                    <a:lumMod val="75000"/>
                  </a:schemeClr>
                </a:solidFill>
              </a:rPr>
              <a:t>Ce document est destiné aux membres du comité d’entreprise</a:t>
            </a: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9255368" y="5747452"/>
            <a:ext cx="685251" cy="723407"/>
            <a:chOff x="8516247" y="6134593"/>
            <a:chExt cx="632539" cy="723407"/>
          </a:xfrm>
        </p:grpSpPr>
        <p:pic>
          <p:nvPicPr>
            <p:cNvPr id="7" name="Image 6" descr="Symbolelogo-01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247" y="6134593"/>
              <a:ext cx="632539" cy="723407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>
              <a:off x="8648113" y="6163985"/>
              <a:ext cx="369332" cy="0"/>
            </a:xfrm>
            <a:prstGeom prst="line">
              <a:avLst/>
            </a:prstGeom>
            <a:ln w="952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3" r:id="rId3"/>
    <p:sldLayoutId id="2147483681" r:id="rId4"/>
    <p:sldLayoutId id="2147483674" r:id="rId5"/>
    <p:sldLayoutId id="2147483676" r:id="rId6"/>
    <p:sldLayoutId id="2147483684" r:id="rId7"/>
    <p:sldLayoutId id="2147483682" r:id="rId8"/>
    <p:sldLayoutId id="2147483680" r:id="rId9"/>
    <p:sldLayoutId id="2147483685" r:id="rId10"/>
    <p:sldLayoutId id="2147483686" r:id="rId11"/>
    <p:sldLayoutId id="2147483694" r:id="rId12"/>
    <p:sldLayoutId id="2147483696" r:id="rId13"/>
    <p:sldLayoutId id="2147483704" r:id="rId14"/>
  </p:sldLayoutIdLst>
  <p:hf sldNum="0" hdr="0" ftr="0" dt="0"/>
  <p:txStyles>
    <p:titleStyle>
      <a:lvl1pPr algn="l" defTabSz="957816" rtl="0" eaLnBrk="1" latinLnBrk="0" hangingPunct="1">
        <a:spcBef>
          <a:spcPct val="0"/>
        </a:spcBef>
        <a:buNone/>
        <a:defRPr sz="3700" b="0" kern="1200">
          <a:solidFill>
            <a:schemeClr val="accent1"/>
          </a:solidFill>
          <a:latin typeface="Impact"/>
          <a:ea typeface="+mj-ea"/>
          <a:cs typeface="Impact"/>
        </a:defRPr>
      </a:lvl1pPr>
    </p:titleStyle>
    <p:bodyStyle>
      <a:lvl1pPr marL="239454" indent="-239454" algn="l" defTabSz="957816" rtl="0" eaLnBrk="1" latinLnBrk="0" hangingPunct="1">
        <a:spcBef>
          <a:spcPts val="2095"/>
        </a:spcBef>
        <a:buClr>
          <a:schemeClr val="accent1"/>
        </a:buClr>
        <a:buSzPct val="75000"/>
        <a:buFont typeface="Wingdings" pitchFamily="2" charset="2"/>
        <a:buChar char="n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78908" indent="-239454" algn="l" defTabSz="957816" rtl="0" eaLnBrk="1" latinLnBrk="0" hangingPunct="1">
        <a:spcBef>
          <a:spcPts val="628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18362" indent="-239454" algn="l" defTabSz="957816" rtl="0" eaLnBrk="1" latinLnBrk="0" hangingPunct="1">
        <a:spcBef>
          <a:spcPts val="628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57816" indent="-239454" algn="l" defTabSz="957816" rtl="0" eaLnBrk="1" latinLnBrk="0" hangingPunct="1">
        <a:spcBef>
          <a:spcPts val="628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97270" indent="-239454" algn="l" defTabSz="957816" rtl="0" eaLnBrk="1" latinLnBrk="0" hangingPunct="1">
        <a:spcBef>
          <a:spcPts val="628"/>
        </a:spcBef>
        <a:buClr>
          <a:schemeClr val="accent1"/>
        </a:buClr>
        <a:buSzPct val="75000"/>
        <a:buFont typeface="Wingdings" pitchFamily="2" charset="2"/>
        <a:buChar char="n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443375" indent="-239454" algn="l" defTabSz="95781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79503" indent="-239454" algn="l" defTabSz="95781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17295" indent="-239454" algn="l" defTabSz="957816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9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55085" indent="-239454" algn="l" defTabSz="957816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9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0908-7C6E-0E45-8776-01F2AA438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Przydatność konsultacji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D5669-9B9F-FA43-B8E0-08B7EA8E3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warszawa</a:t>
            </a:r>
            <a:r>
              <a:rPr lang="en-US" dirty="0"/>
              <a:t>, 4</a:t>
            </a:r>
            <a:r>
              <a:rPr lang="pl-PL" dirty="0"/>
              <a:t>. kwietnia</a:t>
            </a:r>
            <a:r>
              <a:rPr lang="en-US" dirty="0"/>
              <a:t> 2019</a:t>
            </a:r>
            <a:r>
              <a:rPr lang="pl-PL" dirty="0"/>
              <a:t> r.</a:t>
            </a:r>
            <a:endParaRPr lang="en-US" dirty="0"/>
          </a:p>
          <a:p>
            <a:endParaRPr lang="en-US" dirty="0"/>
          </a:p>
          <a:p>
            <a:r>
              <a:rPr lang="en-US" dirty="0"/>
              <a:t>Tomasz </a:t>
            </a:r>
            <a:r>
              <a:rPr lang="en-US" dirty="0" err="1"/>
              <a:t>januszkiewicz</a:t>
            </a:r>
            <a:r>
              <a:rPr lang="en-US" dirty="0"/>
              <a:t>/stephane Portet</a:t>
            </a:r>
          </a:p>
        </p:txBody>
      </p:sp>
    </p:spTree>
    <p:extLst>
      <p:ext uri="{BB962C8B-B14F-4D97-AF65-F5344CB8AC3E}">
        <p14:creationId xmlns:p14="http://schemas.microsoft.com/office/powerpoint/2010/main" val="385690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46A2-FF9C-9E41-8AF8-DE72532B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Pracodawca odpowiedział na opinię ERZ… jaki jest następny krok?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4E30B-C0E5-054A-BA8B-C202AFE93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pl-PL" sz="1800" b="1" dirty="0"/>
              <a:t>Działania ERZ nie kończą się na procesie informacji i konsultacji</a:t>
            </a:r>
            <a:endParaRPr lang="en-US" sz="1800" b="1" dirty="0"/>
          </a:p>
          <a:p>
            <a:pPr algn="just">
              <a:lnSpc>
                <a:spcPct val="120000"/>
              </a:lnSpc>
            </a:pPr>
            <a:r>
              <a:rPr lang="pl-PL" sz="1800" b="1" dirty="0"/>
              <a:t>W przypadku gdy ERZ nie zgadza się z propozycją pracodawcy, ma ona wówczas następujące możliwości działania:</a:t>
            </a:r>
            <a:r>
              <a:rPr lang="en-US" sz="1800" b="1" dirty="0"/>
              <a:t> 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Może podjąć kroki na rzecz zwiększenia świadomości pracowników w danej kwestii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pl-PL" dirty="0"/>
              <a:t>Może wesprzeć krajowych przedstawicieli związków zawodowych w ich własnej kampanii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pl-PL" dirty="0"/>
              <a:t>Może zdecydować o rozpoczęciu własnej kampanii, tak aby wpłynąć na decyzję pracodawcy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499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346" y="180000"/>
            <a:ext cx="8637174" cy="986400"/>
          </a:xfrm>
        </p:spPr>
        <p:txBody>
          <a:bodyPr/>
          <a:lstStyle/>
          <a:p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Proces wydawania uzasadnionej opinii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600" dirty="0"/>
              <a:t>zorganizowanie co najmniej dwóch posiedzeń </a:t>
            </a:r>
            <a:r>
              <a:rPr lang="pl-PL" sz="1600" dirty="0" err="1"/>
              <a:t>erz</a:t>
            </a:r>
            <a:r>
              <a:rPr lang="pl-PL" sz="1600" dirty="0"/>
              <a:t> oraz zapewnienie koordynacji na poziomie wewnętrznym i zewnętrznym</a:t>
            </a:r>
            <a:endParaRPr lang="en-US" sz="1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0"/>
          </p:nvPr>
        </p:nvSpPr>
        <p:spPr>
          <a:xfrm>
            <a:off x="1072973" y="1417391"/>
            <a:ext cx="1908000" cy="162000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Otrzymanie informacji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/>
            </a:br>
            <a:r>
              <a:rPr lang="pl-PL" dirty="0"/>
              <a:t>dostarczonych w odpowiednim czasie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1"/>
          </p:nvPr>
        </p:nvSpPr>
        <p:spPr>
          <a:xfrm>
            <a:off x="3869960" y="1240677"/>
            <a:ext cx="2048645" cy="162000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ERZ współpracują z ekspertem technicznym        </a:t>
            </a:r>
            <a:r>
              <a:rPr lang="pl-PL" dirty="0"/>
              <a:t>w celu ustalenia kompetencji tego ostatniego, przeanalizowania otrzymanych informacji i poproszenia o dodatkowe</a:t>
            </a:r>
            <a:endParaRPr lang="en-US" dirty="0"/>
          </a:p>
        </p:txBody>
      </p:sp>
      <p:sp>
        <p:nvSpPr>
          <p:cNvPr id="17" name="Text Placeholder 15"/>
          <p:cNvSpPr txBox="1">
            <a:spLocks/>
          </p:cNvSpPr>
          <p:nvPr/>
        </p:nvSpPr>
        <p:spPr>
          <a:xfrm>
            <a:off x="6666950" y="1318888"/>
            <a:ext cx="1908000" cy="162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Wymiana informacji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/>
              <a:t>między członkami ERZ i decyzja w sprawie wspólnej metodologii i/lub stanowiska do przyjęcia</a:t>
            </a:r>
            <a:endParaRPr lang="en-US" dirty="0"/>
          </a:p>
        </p:txBody>
      </p:sp>
      <p:sp>
        <p:nvSpPr>
          <p:cNvPr id="18" name="Text Placeholder 15"/>
          <p:cNvSpPr txBox="1">
            <a:spLocks/>
          </p:cNvSpPr>
          <p:nvPr/>
        </p:nvSpPr>
        <p:spPr>
          <a:xfrm>
            <a:off x="3909918" y="3028904"/>
            <a:ext cx="2162408" cy="162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Koordynacja</a:t>
            </a:r>
            <a:r>
              <a:rPr lang="en-US" dirty="0"/>
              <a:t> </a:t>
            </a:r>
            <a:br>
              <a:rPr lang="en-US" dirty="0"/>
            </a:br>
            <a:r>
              <a:rPr lang="pl-PL" dirty="0"/>
              <a:t>między wszystkimi członkami ERZ i ich krajowymi federacjami związków zawodowych w celu określenia ich stanowiska w danej sprawie</a:t>
            </a:r>
            <a:endParaRPr lang="en-US" dirty="0"/>
          </a:p>
        </p:txBody>
      </p:sp>
      <p:sp>
        <p:nvSpPr>
          <p:cNvPr id="19" name="Text Placeholder 14"/>
          <p:cNvSpPr txBox="1">
            <a:spLocks/>
          </p:cNvSpPr>
          <p:nvPr/>
        </p:nvSpPr>
        <p:spPr>
          <a:xfrm>
            <a:off x="6666949" y="3028904"/>
            <a:ext cx="2024289" cy="171001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Koordynacja</a:t>
            </a:r>
            <a:r>
              <a:rPr lang="en-US" dirty="0"/>
              <a:t> </a:t>
            </a:r>
            <a:br>
              <a:rPr lang="en-US" dirty="0"/>
            </a:br>
            <a:r>
              <a:rPr lang="pl-PL" dirty="0"/>
              <a:t>między różnymi krajowymi federacjami związków zawodowych za pośrednictwem europejskiego koordynatora związków zawodowych</a:t>
            </a:r>
            <a:endParaRPr lang="en-US" dirty="0"/>
          </a:p>
        </p:txBody>
      </p:sp>
      <p:sp>
        <p:nvSpPr>
          <p:cNvPr id="20" name="Text Placeholder 15"/>
          <p:cNvSpPr txBox="1">
            <a:spLocks/>
          </p:cNvSpPr>
          <p:nvPr/>
        </p:nvSpPr>
        <p:spPr>
          <a:xfrm>
            <a:off x="1130672" y="3028904"/>
            <a:ext cx="1908000" cy="16200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Prezentacja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/>
            </a:br>
            <a:r>
              <a:rPr lang="pl-PL" dirty="0"/>
              <a:t>wyników pracy eksperta działającego na rzecz ERZ</a:t>
            </a:r>
            <a:endParaRPr lang="en-US" dirty="0"/>
          </a:p>
        </p:txBody>
      </p:sp>
      <p:sp>
        <p:nvSpPr>
          <p:cNvPr id="21" name="Text Placeholder 15"/>
          <p:cNvSpPr txBox="1">
            <a:spLocks/>
          </p:cNvSpPr>
          <p:nvPr/>
        </p:nvSpPr>
        <p:spPr>
          <a:xfrm>
            <a:off x="1147938" y="4492625"/>
            <a:ext cx="1908000" cy="16200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Sformułowanie wspólnej opinii przez ERZ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/>
            </a:br>
            <a:r>
              <a:rPr lang="pl-PL" dirty="0"/>
              <a:t>w oparciu o stanowiska różnych krajowych i europejskich federacji związków zawodowych, możliwość składania kontrpropozycji; Opinia ERZ musi zostać wysłana do krajowych przedstawicieli pracowników</a:t>
            </a:r>
            <a:endParaRPr lang="en-US" dirty="0"/>
          </a:p>
        </p:txBody>
      </p:sp>
      <p:sp>
        <p:nvSpPr>
          <p:cNvPr id="22" name="Text Placeholder 15"/>
          <p:cNvSpPr txBox="1">
            <a:spLocks/>
          </p:cNvSpPr>
          <p:nvPr/>
        </p:nvSpPr>
        <p:spPr>
          <a:xfrm>
            <a:off x="3909918" y="4738920"/>
            <a:ext cx="1908000" cy="16200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Wydanie</a:t>
            </a:r>
            <a:r>
              <a:rPr lang="en-US" dirty="0"/>
              <a:t> </a:t>
            </a:r>
            <a:br>
              <a:rPr lang="en-US" dirty="0"/>
            </a:br>
            <a:r>
              <a:rPr lang="pl-PL" dirty="0"/>
              <a:t>uzasadnionej opinii</a:t>
            </a:r>
            <a:endParaRPr lang="en-US" dirty="0"/>
          </a:p>
        </p:txBody>
      </p:sp>
      <p:sp>
        <p:nvSpPr>
          <p:cNvPr id="23" name="Text Placeholder 14"/>
          <p:cNvSpPr txBox="1">
            <a:spLocks/>
          </p:cNvSpPr>
          <p:nvPr/>
        </p:nvSpPr>
        <p:spPr>
          <a:xfrm>
            <a:off x="6666950" y="4738920"/>
            <a:ext cx="1908000" cy="162000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Uzasadniona odpowiedź kierownictwa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/>
            </a:br>
            <a:r>
              <a:rPr lang="pl-PL" dirty="0"/>
              <a:t>na opinię wyrażoną przez ERZ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91435" y="1896036"/>
            <a:ext cx="225625" cy="3092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ym typeface="Symbol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999281" y="1896036"/>
            <a:ext cx="225625" cy="3092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ym typeface="Symbol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121226" y="5302625"/>
            <a:ext cx="225625" cy="3092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ym typeface="Symbol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999281" y="5302625"/>
            <a:ext cx="225625" cy="3092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ym typeface="Symbol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191434" y="3290047"/>
            <a:ext cx="225625" cy="30928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ym typeface="Symbo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29316" y="2823883"/>
            <a:ext cx="4845633" cy="171225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ym typeface="Symbol"/>
            </a:endParaRPr>
          </a:p>
        </p:txBody>
      </p:sp>
      <p:sp>
        <p:nvSpPr>
          <p:cNvPr id="34" name="Curved Left Arrow 33"/>
          <p:cNvSpPr/>
          <p:nvPr/>
        </p:nvSpPr>
        <p:spPr>
          <a:xfrm>
            <a:off x="8785412" y="1788460"/>
            <a:ext cx="386285" cy="806823"/>
          </a:xfrm>
          <a:prstGeom prst="curved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olidFill>
                <a:schemeClr val="tx1"/>
              </a:solidFill>
              <a:sym typeface="Symbol"/>
            </a:endParaRPr>
          </a:p>
        </p:txBody>
      </p:sp>
      <p:sp>
        <p:nvSpPr>
          <p:cNvPr id="35" name="Curved Left Arrow 34"/>
          <p:cNvSpPr/>
          <p:nvPr/>
        </p:nvSpPr>
        <p:spPr>
          <a:xfrm flipH="1">
            <a:off x="553235" y="2637865"/>
            <a:ext cx="386285" cy="806823"/>
          </a:xfrm>
          <a:prstGeom prst="curved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olidFill>
                <a:schemeClr val="tx1"/>
              </a:solidFill>
              <a:sym typeface="Symbol"/>
            </a:endParaRPr>
          </a:p>
        </p:txBody>
      </p:sp>
      <p:sp>
        <p:nvSpPr>
          <p:cNvPr id="36" name="Curved Left Arrow 35"/>
          <p:cNvSpPr/>
          <p:nvPr/>
        </p:nvSpPr>
        <p:spPr>
          <a:xfrm>
            <a:off x="8937007" y="4132723"/>
            <a:ext cx="386285" cy="806823"/>
          </a:xfrm>
          <a:prstGeom prst="curved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olidFill>
                <a:schemeClr val="tx1"/>
              </a:solidFill>
              <a:sym typeface="Symbol"/>
            </a:endParaRPr>
          </a:p>
        </p:txBody>
      </p:sp>
      <p:sp>
        <p:nvSpPr>
          <p:cNvPr id="37" name="Curved Left Arrow 36"/>
          <p:cNvSpPr/>
          <p:nvPr/>
        </p:nvSpPr>
        <p:spPr>
          <a:xfrm flipH="1">
            <a:off x="639329" y="4354948"/>
            <a:ext cx="386285" cy="806823"/>
          </a:xfrm>
          <a:prstGeom prst="curvedLeftArrow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ctr"/>
            <a:endParaRPr lang="en-US" dirty="0">
              <a:solidFill>
                <a:schemeClr val="tx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4779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C7BA-5BD6-EF44-B325-662A48DB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ponadnarodowość …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DB715-773D-C541-BB85-E927F97A9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#3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61705-AB5F-D844-8035-FDED86262F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D77C-EF4B-AD45-81E7-A8320651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propozycje mają charakter ponadnarodowy</a:t>
            </a:r>
            <a:r>
              <a:rPr lang="en-US" dirty="0"/>
              <a:t>?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C9FF8-DBB9-4641-9A78-5EF68EBE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7" indent="-342900">
              <a:buFont typeface="+mj-lt"/>
              <a:buAutoNum type="alphaUcPeriod"/>
            </a:pPr>
            <a:r>
              <a:rPr lang="pl-PL" sz="2400" b="1" dirty="0"/>
              <a:t>Przeniesienie działalności z Włoch do Wielkiej Brytanii</a:t>
            </a:r>
            <a:endParaRPr lang="en-US" sz="2400" b="1" dirty="0"/>
          </a:p>
          <a:p>
            <a:pPr marL="344487" indent="-342900">
              <a:buFont typeface="+mj-lt"/>
              <a:buAutoNum type="alphaUcPeriod"/>
            </a:pPr>
            <a:r>
              <a:rPr lang="pl-PL" sz="2400" b="1" dirty="0"/>
              <a:t>Połączenie z konkurentem</a:t>
            </a:r>
            <a:endParaRPr lang="en-US" sz="2400" b="1" dirty="0"/>
          </a:p>
          <a:p>
            <a:pPr marL="344487" indent="-342900">
              <a:buFont typeface="+mj-lt"/>
              <a:buAutoNum type="alphaUcPeriod"/>
            </a:pPr>
            <a:r>
              <a:rPr lang="pl-PL" sz="2400" b="1" dirty="0"/>
              <a:t>Outsourcing pracy z Francji do kraju spoza UE</a:t>
            </a:r>
            <a:endParaRPr lang="en-US" sz="2400" b="1" dirty="0"/>
          </a:p>
          <a:p>
            <a:pPr marL="344487" indent="-342900">
              <a:buFont typeface="+mj-lt"/>
              <a:buAutoNum type="alphaUcPeriod"/>
            </a:pPr>
            <a:r>
              <a:rPr lang="pl-PL" sz="2400" b="1" dirty="0"/>
              <a:t>Zamknięcie jednej z głównych fabryk w UE</a:t>
            </a:r>
            <a:endParaRPr lang="en-US" sz="2400" b="1" dirty="0"/>
          </a:p>
          <a:p>
            <a:pPr marL="344487" indent="-342900">
              <a:buFont typeface="+mj-lt"/>
              <a:buAutoNum type="alphaUcPeriod"/>
            </a:pPr>
            <a:r>
              <a:rPr lang="pl-PL" sz="2400" b="1" dirty="0"/>
              <a:t>Ponowne skoncentrowanie działalności na określonych sektorach i jej zredukowanie w innych</a:t>
            </a:r>
            <a:r>
              <a:rPr lang="en-US" sz="2400" b="1" dirty="0"/>
              <a:t> (</a:t>
            </a:r>
            <a:r>
              <a:rPr lang="pl-PL" sz="2400" b="1" dirty="0"/>
              <a:t>np.</a:t>
            </a:r>
            <a:r>
              <a:rPr lang="en-US" sz="2400" b="1" dirty="0"/>
              <a:t> Spin-off)</a:t>
            </a:r>
          </a:p>
          <a:p>
            <a:pPr marL="1587" indent="0">
              <a:buNone/>
            </a:pPr>
            <a:r>
              <a:rPr lang="en-US" sz="2400" b="1" dirty="0"/>
              <a:t>  </a:t>
            </a:r>
          </a:p>
          <a:p>
            <a:pPr marL="344487" indent="-342900">
              <a:buFont typeface="+mj-lt"/>
              <a:buAutoNum type="alphaUcPeriod"/>
            </a:pPr>
            <a:endParaRPr lang="en-US" sz="2400" b="1" dirty="0"/>
          </a:p>
          <a:p>
            <a:endParaRPr lang="pl-P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385D6-F1DD-6348-8341-3B0D8AB538DE}"/>
              </a:ext>
            </a:extLst>
          </p:cNvPr>
          <p:cNvSpPr/>
          <p:nvPr/>
        </p:nvSpPr>
        <p:spPr>
          <a:xfrm>
            <a:off x="681045" y="5064045"/>
            <a:ext cx="8137841" cy="969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pl-PL" dirty="0"/>
              <a:t>Chociaż pojęcie </a:t>
            </a:r>
            <a:r>
              <a:rPr lang="pl-PL" b="1" dirty="0"/>
              <a:t>ponadnarodowości</a:t>
            </a:r>
            <a:r>
              <a:rPr lang="pl-PL" dirty="0"/>
              <a:t> jest lepiej zdefiniowane w przepisach przekształconej dyrektywy, praktykom ERZ jest często trudno je interpretować w konkretnych przypadkach.</a:t>
            </a:r>
          </a:p>
        </p:txBody>
      </p:sp>
    </p:spTree>
    <p:extLst>
      <p:ext uri="{BB962C8B-B14F-4D97-AF65-F5344CB8AC3E}">
        <p14:creationId xmlns:p14="http://schemas.microsoft.com/office/powerpoint/2010/main" val="385702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406" y="1196752"/>
            <a:ext cx="4256410" cy="5508848"/>
          </a:xfrm>
        </p:spPr>
        <p:txBody>
          <a:bodyPr>
            <a:normAutofit/>
          </a:bodyPr>
          <a:lstStyle/>
          <a:p>
            <a:r>
              <a:rPr lang="pl-PL" sz="1400" dirty="0"/>
              <a:t>Ogólna zasada</a:t>
            </a:r>
            <a:endParaRPr lang="en-GB" sz="1400" dirty="0"/>
          </a:p>
          <a:p>
            <a:pPr lvl="1"/>
            <a:r>
              <a:rPr lang="pl-PL" sz="1400" dirty="0"/>
              <a:t>Kiedy propozycja obejmuje podjęcie działań w co najmniej dwóch państwach członkowskich</a:t>
            </a:r>
            <a:endParaRPr lang="en-GB" sz="1400" dirty="0"/>
          </a:p>
          <a:p>
            <a:pPr marL="95250" indent="0">
              <a:buNone/>
            </a:pPr>
            <a:r>
              <a:rPr lang="pl-PL" sz="1400" b="1" dirty="0"/>
              <a:t>Ale</a:t>
            </a:r>
            <a:r>
              <a:rPr lang="en-GB" sz="1400" b="1" dirty="0"/>
              <a:t>… </a:t>
            </a:r>
            <a:endParaRPr lang="pl-PL" sz="1400" b="1" dirty="0"/>
          </a:p>
          <a:p>
            <a:pPr marL="95250" indent="0">
              <a:buNone/>
            </a:pPr>
            <a:r>
              <a:rPr lang="pl-PL" sz="1400" b="1" dirty="0"/>
              <a:t>	</a:t>
            </a:r>
            <a:r>
              <a:rPr lang="en-GB" sz="1400" dirty="0"/>
              <a:t>  …</a:t>
            </a:r>
            <a:r>
              <a:rPr lang="pl-PL" sz="1400" dirty="0"/>
              <a:t>liczba zaangażowanych państw nie jest jedynym kryterium</a:t>
            </a:r>
            <a:r>
              <a:rPr lang="en-GB" sz="1400" dirty="0"/>
              <a:t> </a:t>
            </a:r>
          </a:p>
          <a:p>
            <a:r>
              <a:rPr lang="pl-PL" sz="1400" dirty="0"/>
              <a:t>Ponadnarodowość danej kwestii również zależy od</a:t>
            </a:r>
            <a:r>
              <a:rPr lang="en-GB" sz="1400" dirty="0"/>
              <a:t>…</a:t>
            </a:r>
          </a:p>
          <a:p>
            <a:pPr lvl="1"/>
            <a:r>
              <a:rPr lang="pl-PL" sz="1400" dirty="0"/>
              <a:t>Jej znaczenia dla pracowników</a:t>
            </a:r>
            <a:endParaRPr lang="en-GB" sz="1400" dirty="0"/>
          </a:p>
          <a:p>
            <a:pPr lvl="1"/>
            <a:r>
              <a:rPr lang="pl-PL" sz="1400" dirty="0"/>
              <a:t>Jej potencjalnego wpływu</a:t>
            </a:r>
            <a:endParaRPr lang="en-GB" sz="1400" dirty="0"/>
          </a:p>
          <a:p>
            <a:pPr lvl="1"/>
            <a:r>
              <a:rPr lang="pl-PL" sz="1400" dirty="0"/>
              <a:t>Jej zasięgu</a:t>
            </a:r>
            <a:r>
              <a:rPr lang="en-GB" sz="1400" dirty="0"/>
              <a:t> </a:t>
            </a:r>
          </a:p>
          <a:p>
            <a:pPr lvl="1"/>
            <a:r>
              <a:rPr lang="pl-PL" sz="1400" dirty="0"/>
              <a:t>Poziomu podejmowania decyzji i reprezentacji</a:t>
            </a:r>
            <a:endParaRPr lang="en-GB" sz="1400" dirty="0"/>
          </a:p>
          <a:p>
            <a:pPr lvl="1"/>
            <a:endParaRPr lang="en-GB" sz="1400" dirty="0"/>
          </a:p>
          <a:p>
            <a:r>
              <a:rPr lang="pl-PL" sz="1400" dirty="0"/>
              <a:t>Lub ma ona miejsce w przypadku przenoszenia działalności między państwami członkowskimi</a:t>
            </a: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323" y="359978"/>
            <a:ext cx="8884702" cy="536537"/>
          </a:xfrm>
        </p:spPr>
        <p:txBody>
          <a:bodyPr/>
          <a:lstStyle/>
          <a:p>
            <a:r>
              <a:rPr lang="pl-PL" sz="2000" dirty="0"/>
              <a:t>Ponadnarodowość jest zdefiniowana przez prawo europejskie, ale pracodawcy zawsze ograniczają jej stosowanie</a:t>
            </a:r>
            <a:endParaRPr lang="en-GB" sz="2000" dirty="0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98690C5A-5E18-8A4F-8761-3BDEB14BA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6163"/>
            <a:ext cx="4396814" cy="3721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54CAB3-11AB-434A-80ED-5DA97CDBF172}"/>
              </a:ext>
            </a:extLst>
          </p:cNvPr>
          <p:cNvSpPr txBox="1"/>
          <p:nvPr/>
        </p:nvSpPr>
        <p:spPr>
          <a:xfrm>
            <a:off x="1208598" y="5764696"/>
            <a:ext cx="6830171" cy="3847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Jur</a:t>
            </a:r>
            <a:r>
              <a:rPr lang="pl-PL" dirty="0" err="1"/>
              <a:t>ysprudencja</a:t>
            </a:r>
            <a:r>
              <a:rPr lang="en-US" dirty="0"/>
              <a:t>: British Airways/Transdev /Alcoa </a:t>
            </a:r>
          </a:p>
        </p:txBody>
      </p:sp>
    </p:spTree>
    <p:extLst>
      <p:ext uri="{BB962C8B-B14F-4D97-AF65-F5344CB8AC3E}">
        <p14:creationId xmlns:p14="http://schemas.microsoft.com/office/powerpoint/2010/main" val="511258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7D2E-3685-784C-AAE4-45A80B80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Studium przypadku — </a:t>
            </a:r>
            <a:r>
              <a:rPr lang="pl-PL" sz="2000" dirty="0" err="1">
                <a:solidFill>
                  <a:schemeClr val="accent4">
                    <a:lumMod val="50000"/>
                  </a:schemeClr>
                </a:solidFill>
              </a:rPr>
              <a:t>Alcoa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accent4">
                    <a:lumMod val="50000"/>
                  </a:schemeClr>
                </a:solidFill>
              </a:rPr>
              <a:t>spain</a:t>
            </a:r>
            <a:br>
              <a:rPr lang="pl-PL" sz="2000" dirty="0"/>
            </a:br>
            <a:r>
              <a:rPr lang="pl-PL" sz="2000" dirty="0"/>
              <a:t>Konsultacje z ERZ mogą być potrzebne nawet w przypadku restrukturyzacji jednej spółki z grupy w jednym </a:t>
            </a:r>
            <a:r>
              <a:rPr lang="pl-PL" sz="2000" b="1" dirty="0"/>
              <a:t>państwie członkowskim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A352-6C84-4E4C-BD97-A6269321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45" y="2047139"/>
            <a:ext cx="8137841" cy="4662487"/>
          </a:xfrm>
        </p:spPr>
        <p:txBody>
          <a:bodyPr>
            <a:noAutofit/>
          </a:bodyPr>
          <a:lstStyle/>
          <a:p>
            <a:r>
              <a:rPr lang="pl-PL" sz="1000" dirty="0" err="1"/>
              <a:t>Alcoa</a:t>
            </a:r>
            <a:r>
              <a:rPr lang="pl-PL" sz="1000" dirty="0"/>
              <a:t> </a:t>
            </a:r>
            <a:r>
              <a:rPr lang="pl-PL" sz="1000" b="1" dirty="0" err="1"/>
              <a:t>Spain</a:t>
            </a:r>
            <a:r>
              <a:rPr lang="pl-PL" sz="1000" dirty="0"/>
              <a:t>, część grupy przedsiębiorstw zajmujących się produkcją aluminium, zainicjowała w październiku 2018 r. proces konsultacji z </a:t>
            </a:r>
            <a:r>
              <a:rPr lang="pl-PL" sz="1000" b="1" dirty="0"/>
              <a:t>hiszpańskimi</a:t>
            </a:r>
            <a:r>
              <a:rPr lang="pl-PL" sz="1000" dirty="0"/>
              <a:t> radami pracowników. Firma rozważała zwolnienia grupowe obejmujące 700 pracowników w wyniku zamknięcia dwóch zakładów w Hiszpanii. Redukcja zatrudnienia stanowiła ponad 20% całej siły roboczej w Europie.</a:t>
            </a:r>
          </a:p>
          <a:p>
            <a:r>
              <a:rPr lang="pl-PL" sz="1000" dirty="0"/>
              <a:t>ERZ </a:t>
            </a:r>
            <a:r>
              <a:rPr lang="pl-PL" sz="1000" dirty="0" err="1"/>
              <a:t>Alcoa</a:t>
            </a:r>
            <a:r>
              <a:rPr lang="pl-PL" sz="1000" dirty="0"/>
              <a:t> została poinformowana o ewentualnej reorganizacji w tym samym czasie, gdy firma rozpoczęła lokalne konsultacje w Hiszpanii i przeprowadziła rozmowy ze związkami zawodowymi. W ten sposób </a:t>
            </a:r>
            <a:r>
              <a:rPr lang="pl-PL" sz="1000" dirty="0" err="1"/>
              <a:t>Alcoa</a:t>
            </a:r>
            <a:r>
              <a:rPr lang="pl-PL" sz="1000" dirty="0"/>
              <a:t> najwyraźniej przyznała, że sprawa miała charakter ponadnarodowy.</a:t>
            </a:r>
          </a:p>
          <a:p>
            <a:r>
              <a:rPr lang="pl-PL" sz="1000" dirty="0"/>
              <a:t>ERZ uznała jednak, że powinna być pierwszą organizacją, którą należało powiadomić, tak aby mogła ona realnie wpłynąć na proces podejmowania decyzji. Sprawa została wniesiona do sądu w Rotterdamie. ERZ domagała się nakazania spółce zakończenia negocjacji z </a:t>
            </a:r>
            <a:r>
              <a:rPr lang="pl-PL" sz="1000" b="1" dirty="0"/>
              <a:t>hiszpańską</a:t>
            </a:r>
            <a:r>
              <a:rPr lang="pl-PL" sz="1000" dirty="0"/>
              <a:t> radą pracowników i cofnięcia wszystkich konsekwencji tych negocjacji, pod rygorem kary sądowej. Firma zakwestionowała twierdzenie ERZ, jakoby została ona poinformowana zbyt późno o planowanych zwolnieniach.</a:t>
            </a:r>
          </a:p>
          <a:p>
            <a:r>
              <a:rPr lang="pl-PL" sz="1000" dirty="0"/>
              <a:t>Sąd pochylił się nad dwoma pytaniami podniesionymi w tej sprawie:</a:t>
            </a:r>
          </a:p>
          <a:p>
            <a:pPr lvl="1"/>
            <a:r>
              <a:rPr lang="pl-PL" sz="1000" dirty="0"/>
              <a:t>Czy firma miała w ogóle obowiązek skonsultowania się z ERZ?</a:t>
            </a:r>
          </a:p>
          <a:p>
            <a:pPr lvl="1"/>
            <a:r>
              <a:rPr lang="pl-PL" sz="1000" dirty="0"/>
              <a:t>Czy ERZ musi być konsultowana przed lokalnymi radami pracowników?</a:t>
            </a:r>
          </a:p>
          <a:p>
            <a:r>
              <a:rPr lang="pl-PL" sz="1000" dirty="0"/>
              <a:t>Holenderski sąd odrzucił pozew ERZ uznając, że proces informowania ERZ zbiegł się w czasie z rozpoczęciem lokalnych postępowań informacyjnych w Hiszpanii, a dyrektywa ani umowa </a:t>
            </a:r>
            <a:r>
              <a:rPr lang="pl-PL" sz="1000" dirty="0" err="1"/>
              <a:t>Alcoa</a:t>
            </a:r>
            <a:r>
              <a:rPr lang="pl-PL" sz="1000" dirty="0"/>
              <a:t> nie określają żadnego priorytetu kolejności (na szczeblu ERZ i krajowym).</a:t>
            </a:r>
          </a:p>
          <a:p>
            <a:endParaRPr lang="pl-PL" sz="1000" dirty="0">
              <a:solidFill>
                <a:srgbClr val="999999"/>
              </a:solidFill>
              <a:latin typeface="Avenir" panose="02000503020000020003" pitchFamily="2" charset="0"/>
            </a:endParaRPr>
          </a:p>
          <a:p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2888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C7BA-5BD6-EF44-B325-662A48DB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Powiązanie między poziomem krajowym i europejskim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DB715-773D-C541-BB85-E927F97A9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#4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61705-AB5F-D844-8035-FDED86262F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7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2D3F-DF0D-4C49-B58F-7C6987F8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Studium przypadku — TENNECO</a:t>
            </a:r>
            <a:br>
              <a:rPr lang="pl-PL" sz="2000" dirty="0"/>
            </a:br>
            <a:r>
              <a:rPr lang="pl-PL" sz="2000" dirty="0"/>
              <a:t>zamknięcie lokalnego zakładu z konsekwencjami dla </a:t>
            </a:r>
            <a:r>
              <a:rPr lang="pl-PL" sz="2000" b="1" dirty="0"/>
              <a:t>ponadnarodowej</a:t>
            </a:r>
            <a:r>
              <a:rPr lang="pl-PL" sz="2000" dirty="0"/>
              <a:t> reprezentacji pracowników (jednak bez bezpośredniego zaangażowania ERZ)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2C74-C88B-F540-82F9-CE72B978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46" y="1831913"/>
            <a:ext cx="8137841" cy="4662487"/>
          </a:xfrm>
        </p:spPr>
        <p:txBody>
          <a:bodyPr>
            <a:normAutofit fontScale="85000" lnSpcReduction="20000"/>
          </a:bodyPr>
          <a:lstStyle/>
          <a:p>
            <a:r>
              <a:rPr lang="pl-PL" sz="1400" dirty="0"/>
              <a:t>5 września 2013 r. </a:t>
            </a:r>
            <a:r>
              <a:rPr lang="pl-PL" sz="1400" b="1" dirty="0" err="1"/>
              <a:t>Tenneco</a:t>
            </a:r>
            <a:r>
              <a:rPr lang="pl-PL" sz="1400" b="1" dirty="0"/>
              <a:t> Inc., amerykańska firma motoryzacyjna z siedzibą w Illinois</a:t>
            </a:r>
            <a:r>
              <a:rPr lang="pl-PL" sz="1400" dirty="0"/>
              <a:t>, ogłosiła zamiar zamknięcia zakładu produkującego systemy kontroli jazdy w Gijón w Hiszpanii i </a:t>
            </a:r>
            <a:r>
              <a:rPr lang="pl-PL" sz="1400" dirty="0" err="1"/>
              <a:t>zdekompleksowania</a:t>
            </a:r>
            <a:r>
              <a:rPr lang="pl-PL" sz="1400" dirty="0"/>
              <a:t> zakładu w Sint-</a:t>
            </a:r>
            <a:r>
              <a:rPr lang="pl-PL" sz="1400" dirty="0" err="1"/>
              <a:t>Truiden</a:t>
            </a:r>
            <a:r>
              <a:rPr lang="pl-PL" sz="1400" dirty="0"/>
              <a:t> w Belgii. Przedsiębiorstwo uzasadniło potrzebę podjęcia tych działań w celu zaradzenia utrzymującym się słabym warunkom makroekonomicznym w Europie. Oba zakłady produkują amortyzatory dla producentów pojazdów i rynku wtórnego. Działania te miały na celu zlikwidowanie ~ 480 miejsc pracy w Europie Zachodniej. Produkcja w Gijón zakończyła się 23 grudnia 2013 r.</a:t>
            </a:r>
          </a:p>
          <a:p>
            <a:r>
              <a:rPr lang="pl-PL" sz="1400" dirty="0"/>
              <a:t>Rada pracowników </a:t>
            </a:r>
            <a:r>
              <a:rPr lang="pl-PL" sz="1400" dirty="0" err="1"/>
              <a:t>Tenneco</a:t>
            </a:r>
            <a:r>
              <a:rPr lang="pl-PL" sz="1400" dirty="0"/>
              <a:t> wniosła sprawę do Sądu Najwyższego Asturii w Oviedo.</a:t>
            </a:r>
          </a:p>
          <a:p>
            <a:r>
              <a:rPr lang="pl-PL" sz="1400" dirty="0"/>
              <a:t>Dnia 14 lutego 2014 r. hiszpański sąd orzekł obowiązek przywrócenia do pracy wszystkich 216 zwolnionych pracowników w Gijón. Orzeczenie to znacznie wzmacnia rolę lokalnych i europejskich rad zakładowych w kwestiach związanych z restrukturyzacją. Chociaż sprawa dotyczy jedynie przeniesienia niewielkiego zakładu, ma ona prawdopodobnie paneuropejskie znaczenie prawne.</a:t>
            </a:r>
          </a:p>
          <a:p>
            <a:r>
              <a:rPr lang="pl-PL" sz="1400" b="1" dirty="0"/>
              <a:t>Zdaniem hiszpańskich sędziów decyzja o zamknięciu zakładu w Gijón została podjęta jako nieodwołalna we wrześniu 2013 r. w siedzibie firmy w Illinois, zanim w ogóle rozpoczął się proces informowania przedstawicieli pracowników europejskich.</a:t>
            </a:r>
          </a:p>
          <a:p>
            <a:r>
              <a:rPr lang="pl-PL" sz="1400" dirty="0"/>
              <a:t>Mimo że centralne kierownictwo zaproponowało, że sfinansuje koszty firmy doradczej wskazanej przez Europejską Radę Zakładową i przedłuży okres konsultacji o jeden miesiąc, ekonomiczne alternatywy dla zamknięcia zakładu nie zostały omówione w sposób poważny.</a:t>
            </a:r>
          </a:p>
          <a:p>
            <a:r>
              <a:rPr lang="pl-PL" sz="1400" dirty="0"/>
              <a:t>Sąd uznał to za naruszenie prawa. Wszelkie konsultacje w takim kontekście są bezużyteczne, a zatem nieskuteczne. Bez skutecznych konsultacji nie mogły mieć miejsca żadne zwolnienia.</a:t>
            </a:r>
          </a:p>
          <a:p>
            <a:r>
              <a:rPr lang="pl-PL" sz="1400" b="1" dirty="0"/>
              <a:t>Sąd wezwał do wznowienia produkcji najpóźniej do dnia 25 kwietnia 2014 r. i do zapłaty wszystkich należnych wynagrodzeń za okres od zakończenia produkcji.</a:t>
            </a:r>
          </a:p>
          <a:p>
            <a:pPr marL="0" indent="0"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25578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Obydwa procesy informacji i konsultacji — krajowy i europejski — są od siebie niezależne, ale…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285750"/>
            <a:r>
              <a:rPr lang="pl-PL" sz="1400" dirty="0"/>
              <a:t>Z uwagi na skuteczność, spójność i pewność prawną istnieje potrzeba powiązania pomiędzy Dyrektywami i poziomami informowania pracowników i konsultowania się z nimi, ustanowionego przez prawo wspólnotowe i krajowe i/lub praktykę.</a:t>
            </a:r>
          </a:p>
          <a:p>
            <a:pPr marL="95250" indent="0">
              <a:buNone/>
            </a:pPr>
            <a:endParaRPr lang="en-US" sz="1400" dirty="0"/>
          </a:p>
          <a:p>
            <a:pPr marL="514309" lvl="1" indent="0">
              <a:buNone/>
            </a:pPr>
            <a:r>
              <a:rPr lang="pl-PL" sz="2400" dirty="0"/>
              <a:t>„... procedura informowania i konsultowania Europejskiej Rady Zakładowej oraz ustalenia dotyczące łączenia tej procedury z informowaniem i konsultowaniem krajowych organów przedstawicielskich pracowników” muszą być zawarte we wszystkich porozumieniach ustanawiających ERZ powstałe na mocy nowej dyrektywy”</a:t>
            </a:r>
            <a:endParaRPr lang="en-US" sz="2400" dirty="0"/>
          </a:p>
          <a:p>
            <a:pPr marL="381000" indent="-285750"/>
            <a:r>
              <a:rPr lang="pl-PL" sz="1400" dirty="0"/>
              <a:t>„Informowanie i konsultowanie ERZ powinno być powiązane z informowaniem i konsultowaniem krajowych organów przedstawicielskich pracowników, z należytym uwzględnieniem kompetencji i obszarów działania każdego z tych organów”.</a:t>
            </a:r>
            <a:endParaRPr lang="en-US" sz="1400" dirty="0"/>
          </a:p>
          <a:p>
            <a:pPr marL="381000" indent="-285750"/>
            <a:r>
              <a:rPr lang="pl-PL" sz="1400" dirty="0"/>
              <a:t>W przypadku braku ustaleń w tej kwestii i jeżeli przewiduje się decyzje, które mogą prowadzić do istotnych zmian w organizacji pracy lub stosunkach umownych, proces musi być prowadzony zarówno na poziomie krajowym, jak i europejskim przy poszanowaniu kompetencji i obszarów działania organów przedstawicielskich pracowników.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0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B3B02-85E2-3649-887B-F6A31790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DWIE PODSTAWOWE ZASADY</a:t>
            </a:r>
            <a:br>
              <a:rPr lang="pl-PL" sz="28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pl-PL" sz="2800" dirty="0">
                <a:latin typeface="Calibri" charset="0"/>
                <a:cs typeface="Calibri" charset="0"/>
              </a:rPr>
              <a:t>prowadzenia wielowarstwowego dialogu społecznego</a:t>
            </a:r>
            <a:endParaRPr lang="en-GB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C1202D-F1AA-4945-91B8-10EF0195A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POMOCNICZOŚĆ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3A465B-E653-3F40-A8B7-5F2EBA9D5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554941"/>
            <a:ext cx="4040188" cy="3571222"/>
          </a:xfrm>
        </p:spPr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</a:rPr>
              <a:t>ERZ nie może zastąpić krajowych organów przedstawicielskich pracowników</a:t>
            </a:r>
            <a:endParaRPr lang="en-GB" sz="2000" b="1" dirty="0">
              <a:solidFill>
                <a:schemeClr val="tx1"/>
              </a:solidFill>
            </a:endParaRPr>
          </a:p>
          <a:p>
            <a:r>
              <a:rPr lang="pl-PL" sz="2000" b="1" dirty="0">
                <a:solidFill>
                  <a:schemeClr val="tx1"/>
                </a:solidFill>
              </a:rPr>
              <a:t>Organy krajowe mogą się zajmować kwestiami krajowymi</a:t>
            </a:r>
            <a:endParaRPr lang="en-GB" sz="2000" b="1" dirty="0">
              <a:solidFill>
                <a:schemeClr val="tx1"/>
              </a:solidFill>
            </a:endParaRPr>
          </a:p>
          <a:p>
            <a:r>
              <a:rPr lang="pl-PL" sz="2000" b="1" dirty="0">
                <a:solidFill>
                  <a:schemeClr val="tx1"/>
                </a:solidFill>
              </a:rPr>
              <a:t>ERZ zajmuje się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kwestiami ponadnarodowymi</a:t>
            </a:r>
            <a:r>
              <a:rPr lang="pl-PL" sz="2000" b="1" dirty="0">
                <a:solidFill>
                  <a:schemeClr val="tx1"/>
                </a:solidFill>
              </a:rPr>
              <a:t>, ale działa w interesie siły roboczej jako całości.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178274-DDAD-7144-B14E-1B7918BDB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JEDNOCZESNOŚĆ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AC0FB57-B332-7342-A112-8ACA6E8AB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6026" y="2554941"/>
            <a:ext cx="4041775" cy="3956218"/>
          </a:xfrm>
        </p:spPr>
        <p:txBody>
          <a:bodyPr/>
          <a:lstStyle/>
          <a:p>
            <a:r>
              <a:rPr lang="pl-PL" sz="2000" b="1" dirty="0">
                <a:solidFill>
                  <a:schemeClr val="tx1"/>
                </a:solidFill>
              </a:rPr>
              <a:t>Proces informowania i konsultowania ERZ i krajowych organów przedstawicielskich pracowników są prowadzone </a:t>
            </a:r>
            <a:r>
              <a:rPr lang="pl-PL" sz="2000" b="1" u="sng" dirty="0">
                <a:solidFill>
                  <a:schemeClr val="tx1"/>
                </a:solidFill>
              </a:rPr>
              <a:t>jednocześnie</a:t>
            </a:r>
            <a:r>
              <a:rPr lang="en-GB" sz="2000" b="1" dirty="0">
                <a:solidFill>
                  <a:schemeClr val="tx1"/>
                </a:solidFill>
              </a:rPr>
              <a:t>. </a:t>
            </a:r>
          </a:p>
          <a:p>
            <a:r>
              <a:rPr lang="pl-PL" sz="2000" b="1" dirty="0">
                <a:solidFill>
                  <a:schemeClr val="tx1"/>
                </a:solidFill>
              </a:rPr>
              <a:t>W praktyce jednoczesność nie zawsze jest możliwa: przepisy krajowe różnią się od siebie</a:t>
            </a:r>
            <a:r>
              <a:rPr lang="en-GB" sz="20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b="1" i="1" dirty="0">
                <a:solidFill>
                  <a:schemeClr val="accent6">
                    <a:lumMod val="75000"/>
                  </a:schemeClr>
                </a:solidFill>
              </a:rPr>
              <a:t>Pytanie do dyskusji:</a:t>
            </a:r>
            <a:r>
              <a:rPr lang="en-GB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600" b="1" i="1" dirty="0">
                <a:solidFill>
                  <a:schemeClr val="accent6">
                    <a:lumMod val="75000"/>
                  </a:schemeClr>
                </a:solidFill>
              </a:rPr>
              <a:t>czy w niektórych przypadkach kompetencje ERZ i rad pracowników mogą na siebie zachodzić? Jeśli tak, czy można tego uniknąć, tak aby poprawić spójność?</a:t>
            </a:r>
            <a:endParaRPr lang="en-GB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C7BA-5BD6-EF44-B325-662A48DB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kontekst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DB715-773D-C541-BB85-E927F97A9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61705-AB5F-D844-8035-FDED86262F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7D2E-3685-784C-AAE4-45A80B800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Studium przypadku — </a:t>
            </a:r>
            <a:r>
              <a:rPr lang="pl-PL" sz="2000" dirty="0" err="1">
                <a:solidFill>
                  <a:schemeClr val="accent4">
                    <a:lumMod val="50000"/>
                  </a:schemeClr>
                </a:solidFill>
              </a:rPr>
              <a:t>Alcoa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accent4">
                    <a:lumMod val="50000"/>
                  </a:schemeClr>
                </a:solidFill>
              </a:rPr>
              <a:t>spain</a:t>
            </a:r>
            <a:br>
              <a:rPr lang="pl-PL" sz="2000" dirty="0"/>
            </a:br>
            <a:r>
              <a:rPr lang="pl-PL" sz="2000" dirty="0"/>
              <a:t>Konsultacje z ERZ mogą być potrzebne nawet w przypadku restrukturyzacji jednej spółki z grupy w jednym </a:t>
            </a:r>
            <a:r>
              <a:rPr lang="pl-PL" sz="2000" b="1" dirty="0"/>
              <a:t>państwie członkowskim</a:t>
            </a:r>
            <a:endParaRPr lang="pl-PL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A352-6C84-4E4C-BD97-A6269321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11" y="1831913"/>
            <a:ext cx="8137841" cy="4662487"/>
          </a:xfrm>
        </p:spPr>
        <p:txBody>
          <a:bodyPr>
            <a:noAutofit/>
          </a:bodyPr>
          <a:lstStyle/>
          <a:p>
            <a:r>
              <a:rPr lang="pl-PL" sz="1000" dirty="0" err="1"/>
              <a:t>Alcoa</a:t>
            </a:r>
            <a:r>
              <a:rPr lang="pl-PL" sz="1000" dirty="0"/>
              <a:t> </a:t>
            </a:r>
            <a:r>
              <a:rPr lang="pl-PL" sz="1000" b="1" dirty="0" err="1"/>
              <a:t>Spain</a:t>
            </a:r>
            <a:r>
              <a:rPr lang="pl-PL" sz="1000" dirty="0"/>
              <a:t>, część grupy przedsiębiorstw zajmujących się produkcją aluminium, zainicjowała w październiku 2018 r. proces konsultacji z </a:t>
            </a:r>
            <a:r>
              <a:rPr lang="pl-PL" sz="1000" b="1" dirty="0"/>
              <a:t>hiszpańskimi</a:t>
            </a:r>
            <a:r>
              <a:rPr lang="pl-PL" sz="1000" dirty="0"/>
              <a:t> radami pracowników. Firma rozważała zwolnienia grupowe obejmujące 700 pracowników w wyniku zamknięcia dwóch zakładów w Hiszpanii. Redukcja zatrudnienia stanowiła ponad 20% całej siły roboczej w Europie.</a:t>
            </a:r>
          </a:p>
          <a:p>
            <a:r>
              <a:rPr lang="pl-PL" sz="1000" dirty="0"/>
              <a:t>ERZ </a:t>
            </a:r>
            <a:r>
              <a:rPr lang="pl-PL" sz="1000" dirty="0" err="1"/>
              <a:t>Alcoa</a:t>
            </a:r>
            <a:r>
              <a:rPr lang="pl-PL" sz="1000" dirty="0"/>
              <a:t> została poinformowana o ewentualnej reorganizacji w tym samym czasie, gdy firma rozpoczęła lokalne konsultacje w Hiszpanii i przeprowadziła rozmowy ze związkami zawodowymi. W ten sposób </a:t>
            </a:r>
            <a:r>
              <a:rPr lang="pl-PL" sz="1000" dirty="0" err="1"/>
              <a:t>Alcoa</a:t>
            </a:r>
            <a:r>
              <a:rPr lang="pl-PL" sz="1000" dirty="0"/>
              <a:t> najwyraźniej przyznała, że sprawa miała charakter ponadnarodowy.</a:t>
            </a:r>
          </a:p>
          <a:p>
            <a:r>
              <a:rPr lang="pl-PL" sz="1000" dirty="0"/>
              <a:t>ERZ uznała jednak, że powinna być pierwszą organizacją, którą należało powiadomić, tak aby mogła ona realnie wpłynąć na proces podejmowania decyzji. Sprawa została wniesiona do sądu w Rotterdamie. ERZ domagała się nakazania spółce zakończenia negocjacji z </a:t>
            </a:r>
            <a:r>
              <a:rPr lang="pl-PL" sz="1000" b="1" dirty="0"/>
              <a:t>hiszpańską</a:t>
            </a:r>
            <a:r>
              <a:rPr lang="pl-PL" sz="1000" dirty="0"/>
              <a:t> radą pracowników i cofnięcia wszystkich konsekwencji tych negocjacji, pod rygorem kary sądowej. Firma zakwestionowała twierdzenie ERZ, jakoby została ona poinformowana zbyt późno o planowanych zwolnieniach.</a:t>
            </a:r>
          </a:p>
          <a:p>
            <a:r>
              <a:rPr lang="pl-PL" sz="1000" dirty="0"/>
              <a:t>Sąd pochylił się nad dwoma pytaniami podniesionymi w tej sprawie:</a:t>
            </a:r>
          </a:p>
          <a:p>
            <a:pPr lvl="1"/>
            <a:r>
              <a:rPr lang="pl-PL" sz="1000" dirty="0"/>
              <a:t>Czy firma miała w ogóle obowiązek skonsultowania się z ERZ?</a:t>
            </a:r>
          </a:p>
          <a:p>
            <a:pPr lvl="1"/>
            <a:r>
              <a:rPr lang="pl-PL" sz="1000" dirty="0"/>
              <a:t>Czy ERZ musi być konsultowana przed lokalnymi radami pracowników?</a:t>
            </a:r>
          </a:p>
          <a:p>
            <a:r>
              <a:rPr lang="pl-PL" sz="1000" dirty="0"/>
              <a:t>Holenderski sąd odrzucił pozew ERZ uznając, że proces informowania ERZ zbiegł się w czasie z rozpoczęciem lokalnych postępowań informacyjnych w Hiszpanii, a dyrektywa ani umowa </a:t>
            </a:r>
            <a:r>
              <a:rPr lang="pl-PL" sz="1000" dirty="0" err="1"/>
              <a:t>Alcoa</a:t>
            </a:r>
            <a:r>
              <a:rPr lang="pl-PL" sz="1000" dirty="0"/>
              <a:t> nie określają żadnego priorytetu kolejności (na szczeblu ERZ i krajowym).</a:t>
            </a:r>
          </a:p>
          <a:p>
            <a:r>
              <a:rPr lang="pl-PL" sz="1400" b="1" dirty="0"/>
              <a:t>ERZ nie musi być konsultowana przed krajowymi radami pracowników i związkami zawodowymi, chyba że takie preferencje w zakresie kolejności przeprowadzania konsultacji zostaną uzgodnione w konkretnym porozumieniu w sprawie ERZ.</a:t>
            </a:r>
          </a:p>
          <a:p>
            <a:pPr marL="0" indent="0">
              <a:buNone/>
            </a:pPr>
            <a:endParaRPr lang="pl-PL" sz="1000" dirty="0">
              <a:solidFill>
                <a:srgbClr val="999999"/>
              </a:solidFill>
              <a:latin typeface="Times New Roman" panose="02020603050405020304" pitchFamily="18" charset="0"/>
            </a:endParaRPr>
          </a:p>
          <a:p>
            <a:endParaRPr lang="pl-PL" sz="1000" dirty="0">
              <a:solidFill>
                <a:srgbClr val="999999"/>
              </a:solidFill>
              <a:latin typeface="Avenir" panose="02000503020000020003" pitchFamily="2" charset="0"/>
            </a:endParaRPr>
          </a:p>
          <a:p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62632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ma pierwszeństwo? zasady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ln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pPr marL="1587" indent="0">
              <a:buNone/>
            </a:pPr>
            <a:r>
              <a:rPr lang="pl-PL" sz="1800" b="1" dirty="0"/>
              <a:t>Prawa do informacji i konsultacji na poziomie ponadnarodowym i krajowym wzajemnie się uzupełniają. Nie należy ich mylić.</a:t>
            </a:r>
            <a:endParaRPr lang="en-US" sz="1800" b="1" dirty="0"/>
          </a:p>
          <a:p>
            <a:pPr marL="1587" indent="0">
              <a:buNone/>
            </a:pPr>
            <a:endParaRPr lang="en-US" sz="1800" b="1" dirty="0"/>
          </a:p>
          <a:p>
            <a:r>
              <a:rPr lang="pl-PL" sz="1800" b="1" dirty="0"/>
              <a:t>Scenariusz nr</a:t>
            </a:r>
            <a:r>
              <a:rPr lang="en-US" sz="1800" b="1" dirty="0"/>
              <a:t> 1</a:t>
            </a:r>
            <a:r>
              <a:rPr lang="pl-PL" sz="1800" b="1" dirty="0"/>
              <a:t>.</a:t>
            </a:r>
            <a:r>
              <a:rPr lang="en-US" sz="1800" b="1" dirty="0"/>
              <a:t>: </a:t>
            </a:r>
            <a:r>
              <a:rPr lang="pl-PL" sz="1800" b="1" dirty="0"/>
              <a:t>porozumienie w sprawie ERZ opisuje proces informacji i konsultacji</a:t>
            </a:r>
            <a:r>
              <a:rPr lang="en-US" sz="1800" b="1" dirty="0"/>
              <a:t>. </a:t>
            </a:r>
            <a:r>
              <a:rPr lang="pl-PL" sz="1800" b="1" dirty="0"/>
              <a:t>Ograniczenie</a:t>
            </a:r>
            <a:r>
              <a:rPr lang="en-US" sz="1800" b="1" dirty="0"/>
              <a:t>: </a:t>
            </a:r>
            <a:r>
              <a:rPr lang="pl-PL" sz="1800" b="1" dirty="0"/>
              <a:t>poszanowanie krajowych przepisów dotyczących procesu informacji i konsultacji</a:t>
            </a:r>
            <a:r>
              <a:rPr lang="en-US" sz="1800" b="1" dirty="0"/>
              <a:t>.</a:t>
            </a:r>
          </a:p>
          <a:p>
            <a:pPr marL="1587" indent="0">
              <a:buNone/>
            </a:pPr>
            <a:r>
              <a:rPr lang="en-US" sz="1800" b="1" dirty="0"/>
              <a:t>	</a:t>
            </a:r>
            <a:r>
              <a:rPr lang="pl-PL" sz="1800" i="1" dirty="0"/>
              <a:t>Przykład 1.</a:t>
            </a:r>
            <a:r>
              <a:rPr lang="en-US" sz="1800" i="1" dirty="0"/>
              <a:t>: </a:t>
            </a:r>
            <a:r>
              <a:rPr lang="pl-PL" sz="1800" i="1" dirty="0"/>
              <a:t>tylko komitet sterujący ERZ i przedstawiciele pracowników krajów A i B dotkniętych masowymi zwolnieniami spotykają się z kierownictwem w związku z procesem informacji i konsultacji (podejście geograficzne)</a:t>
            </a:r>
            <a:endParaRPr lang="en-US" sz="1800" i="1" dirty="0"/>
          </a:p>
          <a:p>
            <a:pPr marL="1587" indent="0">
              <a:buNone/>
            </a:pPr>
            <a:r>
              <a:rPr lang="fr-FR" sz="1800" i="1" dirty="0"/>
              <a:t>	</a:t>
            </a:r>
            <a:r>
              <a:rPr lang="pl-PL" sz="1800" i="1" dirty="0"/>
              <a:t>Przykład 2.</a:t>
            </a:r>
            <a:r>
              <a:rPr lang="fr-FR" sz="1800" i="1" dirty="0"/>
              <a:t>: </a:t>
            </a:r>
            <a:r>
              <a:rPr lang="pl-PL" sz="1800" i="1" dirty="0"/>
              <a:t>w przypadku restrukturyzacji komitet sterujący ERZ spotyka się z kierownictwem w celu podjęcia decyzji odnośnie procesu informacji i konsultacji</a:t>
            </a:r>
            <a:r>
              <a:rPr lang="fr-FR" sz="1800" i="1" dirty="0"/>
              <a:t> (</a:t>
            </a:r>
            <a:r>
              <a:rPr lang="pl-PL" sz="1800" i="1" dirty="0"/>
              <a:t>indywidualne podejście do każdej sprawy</a:t>
            </a:r>
            <a:r>
              <a:rPr lang="fr-FR" sz="1800" i="1" dirty="0"/>
              <a:t>)</a:t>
            </a:r>
            <a:endParaRPr lang="en-US" sz="1800" i="1" dirty="0"/>
          </a:p>
          <a:p>
            <a:pPr marL="1587" indent="0">
              <a:buNone/>
            </a:pPr>
            <a:endParaRPr lang="fr-FR" sz="1800" b="1" dirty="0"/>
          </a:p>
          <a:p>
            <a:r>
              <a:rPr lang="pl-PL" sz="1800" b="1" dirty="0"/>
              <a:t>Scenariusz</a:t>
            </a:r>
            <a:r>
              <a:rPr lang="en-US" sz="1800" b="1" dirty="0"/>
              <a:t> 2</a:t>
            </a:r>
            <a:r>
              <a:rPr lang="pl-PL" sz="1800" b="1" dirty="0"/>
              <a:t>.</a:t>
            </a:r>
            <a:r>
              <a:rPr lang="en-US" sz="1800" b="1" dirty="0"/>
              <a:t>:</a:t>
            </a:r>
            <a:r>
              <a:rPr lang="pl-PL" sz="1800" b="1" dirty="0"/>
              <a:t> nic nie zostało zapisane w porozumieniu w sprawie ERZ</a:t>
            </a:r>
            <a:r>
              <a:rPr lang="en-US" sz="1800" b="1" dirty="0"/>
              <a:t>. </a:t>
            </a:r>
            <a:r>
              <a:rPr lang="pl-PL" sz="1800" b="1" dirty="0"/>
              <a:t>Dyrektywa w sprawie ERZ (punkt 37) sugeruje</a:t>
            </a:r>
            <a:r>
              <a:rPr lang="en-US" sz="1800" b="1" dirty="0"/>
              <a:t>: </a:t>
            </a:r>
          </a:p>
          <a:p>
            <a:pPr marL="614362" lvl="1" indent="-342900">
              <a:buAutoNum type="alphaLcParenR"/>
            </a:pPr>
            <a:r>
              <a:rPr lang="pl-PL" b="1" dirty="0"/>
              <a:t>albo to ERZ jest informowana i konsultowana jako pierwsza, ALBO</a:t>
            </a:r>
            <a:r>
              <a:rPr lang="en-US" sz="1600" b="1" dirty="0"/>
              <a:t> </a:t>
            </a:r>
          </a:p>
          <a:p>
            <a:pPr marL="614362" lvl="1" indent="-342900">
              <a:buAutoNum type="alphaLcParenR"/>
            </a:pPr>
            <a:r>
              <a:rPr lang="pl-PL" b="1" dirty="0"/>
              <a:t>p</a:t>
            </a:r>
            <a:r>
              <a:rPr lang="pl-PL" sz="1600" b="1" dirty="0"/>
              <a:t>roces informacji i konsultacji jest prowadzony jednocześnie na poziomie ERZ i krajowym</a:t>
            </a:r>
            <a:r>
              <a:rPr lang="en-US" sz="1600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fr-FR" dirty="0"/>
              <a:t>Teneco vs Alcoa …. </a:t>
            </a:r>
            <a:r>
              <a:rPr lang="fr-FR" sz="2400" b="1" dirty="0"/>
              <a:t>(</a:t>
            </a:r>
            <a:r>
              <a:rPr lang="pl-PL" sz="2400" b="1" dirty="0"/>
              <a:t>ERZ nie musi być konsultowana przed krajowymi radami pracowników i związkami zawodowymi, chyba że takie preferencje w zakresie kolejności przeprowadzania konsultacji zostaną uzgodnione w konkretnym porozumieniu w sprawie ERZ.</a:t>
            </a:r>
          </a:p>
          <a:p>
            <a:pPr marL="0" indent="0">
              <a:buNone/>
            </a:pPr>
            <a:endParaRPr lang="en-US" b="1" dirty="0"/>
          </a:p>
          <a:p>
            <a:pPr marL="1587" indent="0">
              <a:buNone/>
            </a:pPr>
            <a:endParaRPr lang="en-US" sz="1800" b="1" dirty="0"/>
          </a:p>
          <a:p>
            <a:pPr marL="271462" lvl="1" indent="0">
              <a:buNone/>
            </a:pPr>
            <a:endParaRPr lang="en-US" sz="1600" b="1" dirty="0"/>
          </a:p>
          <a:p>
            <a:pPr marL="271462" lvl="1" indent="0">
              <a:buNone/>
            </a:pPr>
            <a:endParaRPr lang="en-US" sz="1600" b="1" dirty="0"/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128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Wdrożenie dyrektywy w sprawie </a:t>
            </a:r>
            <a:r>
              <a:rPr lang="pl-PL" dirty="0" err="1"/>
              <a:t>erz</a:t>
            </a:r>
            <a:r>
              <a:rPr lang="pl-PL" dirty="0"/>
              <a:t> przez ustawodawstwa krajowe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587" indent="0">
              <a:buNone/>
            </a:pPr>
            <a:r>
              <a:rPr lang="pl-PL" sz="1600" b="1" dirty="0"/>
              <a:t>Zgodnie z raportem </a:t>
            </a:r>
            <a:r>
              <a:rPr lang="pl-PL" sz="1600" b="1" dirty="0" err="1"/>
              <a:t>Eurofound</a:t>
            </a:r>
            <a:r>
              <a:rPr lang="pl-PL" sz="1600" b="1" dirty="0"/>
              <a:t> 2015 „Powiązanie procedur informowania i konsultowania na szczeblu lokalnym i europejskim” transpozycja dyrektywy odbywa się w różny sposób w zależności od państw członkowskich.</a:t>
            </a:r>
            <a:endParaRPr lang="en-US" sz="1600" b="1" dirty="0"/>
          </a:p>
          <a:p>
            <a:pPr marL="1587" indent="0">
              <a:buNone/>
            </a:pPr>
            <a:endParaRPr lang="en-US" sz="1600" b="1" dirty="0"/>
          </a:p>
          <a:p>
            <a:pPr marL="649537" indent="-285750">
              <a:buFont typeface="Wingdings" panose="05000000000000000000" pitchFamily="2" charset="2"/>
              <a:buChar char="ü"/>
            </a:pPr>
            <a:r>
              <a:rPr lang="pl-PL" sz="1600" b="1" dirty="0"/>
              <a:t>Francja</a:t>
            </a:r>
            <a:r>
              <a:rPr lang="en-US" sz="1600" b="1" dirty="0"/>
              <a:t>: </a:t>
            </a:r>
            <a:r>
              <a:rPr lang="pl-PL" sz="1600" b="1" dirty="0"/>
              <a:t>informacja i konsultacja mają się odbywać na obu poziomach, brak wyjaśnień</a:t>
            </a:r>
            <a:r>
              <a:rPr lang="en-US" sz="1600" b="1" dirty="0"/>
              <a:t>.  </a:t>
            </a:r>
          </a:p>
          <a:p>
            <a:pPr marL="649537" indent="-285750">
              <a:buFont typeface="Wingdings" panose="05000000000000000000" pitchFamily="2" charset="2"/>
              <a:buChar char="ü"/>
            </a:pPr>
            <a:r>
              <a:rPr lang="pl-PL" sz="1600" b="1" dirty="0"/>
              <a:t>Belgia</a:t>
            </a:r>
            <a:r>
              <a:rPr lang="en-US" sz="1600" b="1" dirty="0"/>
              <a:t>: </a:t>
            </a:r>
            <a:r>
              <a:rPr lang="pl-PL" sz="1600" b="1" dirty="0"/>
              <a:t>jednocześnie na obu poziomach</a:t>
            </a:r>
            <a:endParaRPr lang="en-US" sz="1600" b="1" dirty="0"/>
          </a:p>
          <a:p>
            <a:pPr marL="649537" indent="-285750">
              <a:buFont typeface="Wingdings" panose="05000000000000000000" pitchFamily="2" charset="2"/>
              <a:buChar char="ü"/>
            </a:pPr>
            <a:r>
              <a:rPr lang="pl-PL" sz="1600" b="1" dirty="0"/>
              <a:t>Holandia</a:t>
            </a:r>
            <a:r>
              <a:rPr lang="en-US" sz="1600" b="1" dirty="0"/>
              <a:t>: </a:t>
            </a:r>
            <a:r>
              <a:rPr lang="pl-PL" sz="1600" b="1" dirty="0"/>
              <a:t>w miarę możliwości jednocześnie na obu poziomach</a:t>
            </a:r>
            <a:endParaRPr lang="en-US" sz="1600" b="1" dirty="0"/>
          </a:p>
          <a:p>
            <a:pPr marL="649537" indent="-285750">
              <a:buFont typeface="Wingdings" panose="05000000000000000000" pitchFamily="2" charset="2"/>
              <a:buChar char="ü"/>
            </a:pPr>
            <a:r>
              <a:rPr lang="pl-PL" sz="1600" b="1" dirty="0"/>
              <a:t>Niemcy</a:t>
            </a:r>
            <a:r>
              <a:rPr lang="en-US" sz="1600" b="1" dirty="0"/>
              <a:t>: </a:t>
            </a:r>
            <a:r>
              <a:rPr lang="pl-PL" sz="1600" b="1" dirty="0"/>
              <a:t>najpóźniej jednocześnie na obu poziomach, co sugeruje, że ERZ powinna w zasadzie mieć pierwszeństwo</a:t>
            </a:r>
            <a:endParaRPr lang="en-US" sz="1600" b="1" dirty="0"/>
          </a:p>
          <a:p>
            <a:pPr marL="649537" indent="-285750">
              <a:buFont typeface="Wingdings" panose="05000000000000000000" pitchFamily="2" charset="2"/>
              <a:buChar char="ü"/>
            </a:pPr>
            <a:r>
              <a:rPr lang="pl-PL" sz="1600" b="1" dirty="0"/>
              <a:t>Włochy</a:t>
            </a:r>
            <a:r>
              <a:rPr lang="en-US" sz="1600" b="1" dirty="0"/>
              <a:t>:</a:t>
            </a:r>
            <a:r>
              <a:rPr lang="pl-PL" sz="1600" b="1" dirty="0"/>
              <a:t> w sposób „skoordynowany”</a:t>
            </a:r>
            <a:endParaRPr lang="en-US" sz="1600" b="1" dirty="0"/>
          </a:p>
          <a:p>
            <a:pPr marL="649537" indent="-285750">
              <a:buFont typeface="Wingdings" panose="05000000000000000000" pitchFamily="2" charset="2"/>
              <a:buChar char="ü"/>
            </a:pPr>
            <a:r>
              <a:rPr lang="pl-PL" sz="1600" b="1" dirty="0"/>
              <a:t>Wielka Brytania</a:t>
            </a:r>
            <a:r>
              <a:rPr lang="en-US" sz="1600" b="1" dirty="0"/>
              <a:t>: </a:t>
            </a:r>
            <a:r>
              <a:rPr lang="pl-PL" sz="1600" b="1" dirty="0"/>
              <a:t>na obu poziomach „w rozsądnych ramach czasowych”</a:t>
            </a:r>
            <a:endParaRPr lang="en-US" sz="1600" b="1" dirty="0"/>
          </a:p>
          <a:p>
            <a:pPr marL="649537" indent="-285750">
              <a:buFont typeface="Wingdings" panose="05000000000000000000" pitchFamily="2" charset="2"/>
              <a:buChar char="ü"/>
            </a:pPr>
            <a:r>
              <a:rPr lang="pl-PL" sz="1600" b="1" dirty="0"/>
              <a:t>Polska</a:t>
            </a:r>
            <a:r>
              <a:rPr lang="en-US" sz="1600" b="1" dirty="0"/>
              <a:t>: </a:t>
            </a:r>
            <a:r>
              <a:rPr lang="pl-PL" sz="1600" b="1" dirty="0"/>
              <a:t>jednocześnie na obu poziomach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9896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299" y="274638"/>
            <a:ext cx="9305649" cy="1143000"/>
          </a:xfrm>
        </p:spPr>
        <p:txBody>
          <a:bodyPr/>
          <a:lstStyle/>
          <a:p>
            <a:r>
              <a:rPr lang="pl-PL" dirty="0"/>
              <a:t>POWIĄZANIE PRZEDSTAWIONE NA DIAGRAMIE </a:t>
            </a:r>
            <a:r>
              <a:rPr lang="en-US" dirty="0"/>
              <a:t>(1)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02025" y="927847"/>
            <a:ext cx="8915401" cy="1193240"/>
          </a:xfrm>
        </p:spPr>
        <p:txBody>
          <a:bodyPr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Podejście odgórne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br>
              <a:rPr lang="en-US" dirty="0"/>
            </a:br>
            <a:r>
              <a:rPr lang="en-US" dirty="0"/>
              <a:t>E</a:t>
            </a:r>
            <a:r>
              <a:rPr lang="pl-PL" dirty="0"/>
              <a:t>RZ jest kluczowym graczem w relacjach z Kierownictwem</a:t>
            </a:r>
            <a:r>
              <a:rPr lang="en-US" dirty="0"/>
              <a:t>. </a:t>
            </a:r>
            <a:br>
              <a:rPr lang="en-US" dirty="0"/>
            </a:br>
            <a:r>
              <a:rPr lang="pl-PL" dirty="0"/>
              <a:t>Nakłada ona ramy działania na krajowe i lokalne rady pracowników</a:t>
            </a:r>
            <a:endParaRPr lang="en-US" dirty="0"/>
          </a:p>
        </p:txBody>
      </p:sp>
      <p:pic>
        <p:nvPicPr>
          <p:cNvPr id="7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456" b="1456"/>
          <a:stretch>
            <a:fillRect/>
          </a:stretch>
        </p:blipFill>
        <p:spPr>
          <a:xfrm>
            <a:off x="341050" y="2319006"/>
            <a:ext cx="4040188" cy="3951288"/>
          </a:xfr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482485" y="2174875"/>
            <a:ext cx="5176420" cy="4556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b="1" dirty="0">
                <a:solidFill>
                  <a:schemeClr val="accent4">
                    <a:lumMod val="75000"/>
                  </a:schemeClr>
                </a:solidFill>
              </a:rPr>
              <a:t>WARTOŚĆ DODANA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l-PL" sz="1400" b="1" dirty="0">
                <a:solidFill>
                  <a:schemeClr val="tx1"/>
                </a:solidFill>
              </a:rPr>
              <a:t>Członkowie ERZ powinni zająć stanowisko, mając na względzie wspólne korzyści wszystkich pracowników przedsiębiorstwa, niezależnie od kraju pochodzenia.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pl-PL" sz="1400" b="1" dirty="0">
                <a:solidFill>
                  <a:schemeClr val="tx1"/>
                </a:solidFill>
              </a:rPr>
              <a:t>ERZ jest uznawana przez kierownictwo jako partner dialogu społecznego</a:t>
            </a:r>
            <a:r>
              <a:rPr lang="fr-FR" sz="1400" b="1" dirty="0">
                <a:solidFill>
                  <a:schemeClr val="tx1"/>
                </a:solidFill>
              </a:rPr>
              <a:t>. </a:t>
            </a:r>
            <a:br>
              <a:rPr lang="fr-FR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Wyniki korzystne dla wszystkich są możliwe do uzyskania</a:t>
            </a:r>
            <a:r>
              <a:rPr lang="fr-FR" sz="1400" b="1" dirty="0">
                <a:solidFill>
                  <a:schemeClr val="tx1"/>
                </a:solidFill>
              </a:rPr>
              <a:t>.</a:t>
            </a: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l-PL" sz="1600" b="1" dirty="0">
                <a:solidFill>
                  <a:srgbClr val="FF0000"/>
                </a:solidFill>
              </a:rPr>
              <a:t>OGRANICZENIA</a:t>
            </a:r>
            <a:r>
              <a:rPr lang="en-US" sz="1400" b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Jakość członków ERZ jest niezwykle istotna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  <a:r>
              <a:rPr lang="pl-PL" sz="1400" b="1" dirty="0">
                <a:solidFill>
                  <a:schemeClr val="tx1"/>
                </a:solidFill>
              </a:rPr>
              <a:t> Niektórzy wyizolowani pracownicy nie są świadomi krajowej sytuacji przedsiębiorstwa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  <a:r>
              <a:rPr lang="pl-PL" sz="1400" b="1" dirty="0">
                <a:solidFill>
                  <a:schemeClr val="tx1"/>
                </a:solidFill>
              </a:rPr>
              <a:t>Mogą oni nie mieć zdolności lub wystarczających informacji do podjęcia decyzji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400" b="1" dirty="0">
                <a:solidFill>
                  <a:schemeClr val="tx1"/>
                </a:solidFill>
              </a:rPr>
              <a:t>Członkowie ERZ z kraju, w którym znajduje się centrala przedsiębiorstwa, mogą wykorzystywać swoją dominującą pozycję do narzucania swoich poglądów.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POWIĄZANIE PRZEDSTAWIONE NA DIAGRAMIE </a:t>
            </a:r>
            <a:r>
              <a:rPr lang="en-US" dirty="0"/>
              <a:t>(</a:t>
            </a:r>
            <a:r>
              <a:rPr lang="pl-PL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95300" y="970011"/>
            <a:ext cx="7961586" cy="814573"/>
          </a:xfrm>
        </p:spPr>
        <p:txBody>
          <a:bodyPr/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Podejście oddolne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/>
              <a:t> </a:t>
            </a:r>
            <a:r>
              <a:rPr lang="pl-PL" dirty="0"/>
              <a:t>ERZ ma niższy profil</a:t>
            </a:r>
            <a:r>
              <a:rPr lang="en-US" dirty="0"/>
              <a:t>. </a:t>
            </a:r>
            <a:br>
              <a:rPr lang="en-US" dirty="0"/>
            </a:br>
            <a:r>
              <a:rPr lang="pl-PL" dirty="0"/>
              <a:t>To organy krajowe są bardziej wpływowe</a:t>
            </a:r>
            <a:r>
              <a:rPr lang="en-US" dirty="0"/>
              <a:t>.</a:t>
            </a:r>
          </a:p>
        </p:txBody>
      </p:sp>
      <p:pic>
        <p:nvPicPr>
          <p:cNvPr id="8" name="Espace réservé du contenu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23865" b="-23865"/>
          <a:stretch>
            <a:fillRect/>
          </a:stretch>
        </p:blipFill>
        <p:spPr>
          <a:xfrm>
            <a:off x="5281056" y="1784584"/>
            <a:ext cx="4129644" cy="3726636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sz="half" idx="2"/>
          </p:nvPr>
        </p:nvSpPr>
        <p:spPr>
          <a:xfrm>
            <a:off x="315315" y="1784584"/>
            <a:ext cx="5197718" cy="4925475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>
                <a:solidFill>
                  <a:schemeClr val="accent4">
                    <a:lumMod val="75000"/>
                  </a:schemeClr>
                </a:solidFill>
              </a:rPr>
              <a:t>WARTOŚĆ DODANA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Jakość procesu informacji i konsultacji: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pl-PL" sz="1400" b="1" dirty="0">
                <a:solidFill>
                  <a:schemeClr val="tx1"/>
                </a:solidFill>
              </a:rPr>
              <a:t>członkowie ERZ otrzymują cenne informacje od krajowych organów przedstawicielskich pracowników, wśród których przeprowadzony został proces informacji i konsultacji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  <a:r>
              <a:rPr lang="pl-PL" sz="1400" b="1" dirty="0">
                <a:solidFill>
                  <a:schemeClr val="tx1"/>
                </a:solidFill>
              </a:rPr>
              <a:t>Ich decyzje nie opierają się wyłącznie na informacjach pochodzących od kierownictwa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  <a:p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Demokracja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pl-PL" sz="1400" b="1" dirty="0">
                <a:solidFill>
                  <a:schemeClr val="tx1"/>
                </a:solidFill>
              </a:rPr>
              <a:t>proces informacji i konsultacji obejmuje wszystkie poziomy reprezentacji pracowników w przedsiębiorstwie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b="1" dirty="0">
                <a:solidFill>
                  <a:srgbClr val="FF0000"/>
                </a:solidFill>
              </a:rPr>
              <a:t>OGRANICZENIA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Osłabienie ERZ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ERZ utraciłaby swoją legitymację wynikającą z dyrektywy o ERZ</a:t>
            </a:r>
            <a:r>
              <a:rPr lang="en-US" sz="1400" b="1" dirty="0">
                <a:solidFill>
                  <a:schemeClr val="tx1"/>
                </a:solidFill>
              </a:rPr>
              <a:t>.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Członkowie ERZ są „zakładnikami” interesów narodowych wobec wspólnych ponadnarodowych interesów pracowników.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Powolny i nie zawsze właściwy proces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b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Proces informacji i konsultacji ERZ jest zamrożony przez procesy krajowe, które mogą zająć dużo czasu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703A-E38D-DE48-B336-22BA5E57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Zawsze dobra praktyka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94AAD-B2EF-454A-9F36-54505B03A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Wdrożenie wspólnego kalendarza dla procesów informacji i konsultacji, które odbywają się w różnych krajach, pomaga uniknąć sytuacji, w której ten sam przypadek może prowadzić do procedury informacji i konsultacji w jednym kraju, a w innym nie.</a:t>
            </a:r>
            <a:r>
              <a:rPr lang="fr" dirty="0"/>
              <a:t> </a:t>
            </a:r>
          </a:p>
          <a:p>
            <a:r>
              <a:rPr lang="pl-PL" dirty="0"/>
              <a:t>Zawsze gdy decyzje wpływają na kilka krajów, wskazane jest wykorzystanie procedury biura danych </a:t>
            </a:r>
            <a:r>
              <a:rPr lang="pl-PL"/>
              <a:t>(ang. </a:t>
            </a:r>
            <a:r>
              <a:rPr lang="pl-PL" dirty="0" err="1"/>
              <a:t>dataroom</a:t>
            </a:r>
            <a:r>
              <a:rPr lang="pl-PL" dirty="0"/>
              <a:t>).</a:t>
            </a:r>
            <a:endParaRPr lang="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59C1-000E-BA46-9EE4-54CAD92D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500" dirty="0"/>
              <a:t>Idealnie byłoby, gdyby europejskie rady zakładowe…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C91B-7A21-5340-B132-F4C0F8E61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 punktu widzenia kierownictwa:</a:t>
            </a:r>
          </a:p>
          <a:p>
            <a:pPr lvl="1"/>
            <a:r>
              <a:rPr lang="pl-PL" dirty="0"/>
              <a:t>… zapewniały mechanizm kaskadowania informacji w całym przedsiębiorstwie; </a:t>
            </a:r>
          </a:p>
          <a:p>
            <a:pPr lvl="1"/>
            <a:r>
              <a:rPr lang="pl-PL" dirty="0"/>
              <a:t>… tworzyły dźwignię pomiędzy szczeblem unijnym i lokalnym, i tym samym </a:t>
            </a:r>
          </a:p>
          <a:p>
            <a:pPr lvl="1"/>
            <a:r>
              <a:rPr lang="pl-PL" dirty="0"/>
              <a:t>… ułatwiały wprowadzanie strategicznych inicjatyw przedstawianych przez kierownictwo. </a:t>
            </a:r>
          </a:p>
          <a:p>
            <a:pPr lvl="1"/>
            <a:r>
              <a:rPr lang="pl-PL" dirty="0"/>
              <a:t>…prowadziły do poprawy jakości strategicznych rozwiązań funkcjonujących w przedsiębiorstwie.</a:t>
            </a:r>
          </a:p>
          <a:p>
            <a:pPr lvl="1"/>
            <a:endParaRPr lang="pl-PL" dirty="0"/>
          </a:p>
          <a:p>
            <a:r>
              <a:rPr lang="pl-PL" dirty="0"/>
              <a:t>Z punktu widzenia przedstawicieli pracowników:</a:t>
            </a:r>
          </a:p>
          <a:p>
            <a:pPr lvl="1"/>
            <a:r>
              <a:rPr lang="pl-PL" dirty="0"/>
              <a:t>… były informowane i konsultowane w celu przedstawienia propozycji i zaleceń, które będą </a:t>
            </a:r>
          </a:p>
          <a:p>
            <a:pPr lvl="2"/>
            <a:r>
              <a:rPr lang="pl-PL" dirty="0"/>
              <a:t>rozpatrzone przez kierownictwo</a:t>
            </a:r>
          </a:p>
          <a:p>
            <a:pPr lvl="2"/>
            <a:r>
              <a:rPr lang="pl-PL" dirty="0"/>
              <a:t>i wdrożone, jeśli okażą się korzystniejsze dla wszystkich interesariuszy (a nie tylko kierownictwa i udziałowców) w porównaniu z pierwotną propozycją.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99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8D89-8823-9F4B-9BBE-A8367165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W rzeczywistości nadal aktualne pozostają wyzwania związane z dyrektywą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C266-6F6C-FB41-BC6F-0CE66C0B8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Przekształcona dyrektywa poprawiła jakość i zakres przekazywanych pracownikom informacji…</a:t>
            </a:r>
          </a:p>
          <a:p>
            <a:r>
              <a:rPr lang="pl-PL" dirty="0"/>
              <a:t>… jest ona jednak mniej skuteczna w przypadku konsultacji.</a:t>
            </a:r>
          </a:p>
          <a:p>
            <a:r>
              <a:rPr lang="pl-PL" dirty="0"/>
              <a:t>Mimo że członkowie ERZ posiadają prawo do wyrażania opinii, wydaje się, że nadal mają oni niewielki wpływ na proces podejmowania decyzji w swoich przedsiębiorstwach, zwłaszcza w przypadku restrukturyzacji.</a:t>
            </a:r>
          </a:p>
          <a:p>
            <a:r>
              <a:rPr lang="pl-PL" dirty="0"/>
              <a:t>Nadal istnieją słabe strony w odniesieniu do środków umożliwiających ERZ egzekwowanie ich praw.</a:t>
            </a:r>
          </a:p>
          <a:p>
            <a:r>
              <a:rPr lang="pl-PL" dirty="0"/>
              <a:t>Istnieją znaczne różnice między krajami w zakresie rodzaju i poziomu sankcji.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766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C7BA-5BD6-EF44-B325-662A48DB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niezbędne dla zapewnienia użytecznego i istotnego procesu informacji i konsultacji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DB715-773D-C541-BB85-E927F97A9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304737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czego w pierwszej kolejności potrzebne są informacje</a:t>
            </a:r>
            <a:r>
              <a:rPr lang="en-GB" dirty="0"/>
              <a:t>?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1600" dirty="0"/>
              <a:t>Zrozumienia kluczowych czynników i dynamiki w obszarze</a:t>
            </a:r>
            <a:r>
              <a:rPr lang="en-GB" sz="1600" dirty="0"/>
              <a:t>:</a:t>
            </a:r>
          </a:p>
          <a:p>
            <a:pPr lvl="1">
              <a:lnSpc>
                <a:spcPct val="90000"/>
              </a:lnSpc>
            </a:pPr>
            <a:r>
              <a:rPr lang="pl-PL" sz="1500" dirty="0"/>
              <a:t>Rynków</a:t>
            </a:r>
            <a:endParaRPr lang="en-GB" sz="1500" dirty="0"/>
          </a:p>
          <a:p>
            <a:pPr lvl="1">
              <a:lnSpc>
                <a:spcPct val="90000"/>
              </a:lnSpc>
            </a:pPr>
            <a:r>
              <a:rPr lang="pl-PL" sz="1500" dirty="0"/>
              <a:t>Konkurencji</a:t>
            </a:r>
            <a:r>
              <a:rPr lang="en-GB" sz="1500" dirty="0"/>
              <a:t> </a:t>
            </a:r>
          </a:p>
          <a:p>
            <a:pPr lvl="1">
              <a:lnSpc>
                <a:spcPct val="90000"/>
              </a:lnSpc>
            </a:pPr>
            <a:r>
              <a:rPr lang="pl-PL" sz="1500" dirty="0"/>
              <a:t>Badań i rozwoju oraz technologii</a:t>
            </a:r>
            <a:endParaRPr lang="en-GB" sz="1500" dirty="0"/>
          </a:p>
          <a:p>
            <a:pPr lvl="1">
              <a:lnSpc>
                <a:spcPct val="90000"/>
              </a:lnSpc>
            </a:pPr>
            <a:r>
              <a:rPr lang="pl-PL" sz="1500" dirty="0"/>
              <a:t>Inwestycji, fuzji i przejęć</a:t>
            </a:r>
            <a:endParaRPr lang="en-GB" sz="1500" dirty="0"/>
          </a:p>
          <a:p>
            <a:pPr lvl="1">
              <a:lnSpc>
                <a:spcPct val="90000"/>
              </a:lnSpc>
            </a:pPr>
            <a:r>
              <a:rPr lang="pl-PL" sz="1500" dirty="0"/>
              <a:t>Finansów</a:t>
            </a:r>
            <a:endParaRPr lang="en-GB" sz="1500" dirty="0"/>
          </a:p>
          <a:p>
            <a:pPr lvl="1"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pl-PL" sz="1600" dirty="0"/>
              <a:t>Zrozumienia szans i ryzyka</a:t>
            </a:r>
            <a:r>
              <a:rPr lang="en-GB" sz="1600" dirty="0"/>
              <a:t> </a:t>
            </a:r>
          </a:p>
          <a:p>
            <a:pPr lvl="1">
              <a:lnSpc>
                <a:spcPct val="90000"/>
              </a:lnSpc>
            </a:pPr>
            <a:r>
              <a:rPr lang="pl-PL" sz="1500" dirty="0"/>
              <a:t>Zrównoważony rozwój</a:t>
            </a:r>
            <a:endParaRPr lang="en-GB" sz="1500" dirty="0"/>
          </a:p>
          <a:p>
            <a:pPr lvl="1">
              <a:lnSpc>
                <a:spcPct val="90000"/>
              </a:lnSpc>
            </a:pPr>
            <a:r>
              <a:rPr lang="pl-PL" sz="1500" dirty="0"/>
              <a:t>Spory sądowe/regulacje</a:t>
            </a:r>
            <a:endParaRPr lang="en-GB" sz="1500" dirty="0"/>
          </a:p>
          <a:p>
            <a:pPr lvl="1"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r>
              <a:rPr lang="pl-PL" sz="1600" dirty="0"/>
              <a:t>Zrozumienia perspektyw w zakresie</a:t>
            </a:r>
            <a:r>
              <a:rPr lang="en-GB" sz="1600" dirty="0"/>
              <a:t>:</a:t>
            </a:r>
          </a:p>
          <a:p>
            <a:pPr lvl="1">
              <a:lnSpc>
                <a:spcPct val="90000"/>
              </a:lnSpc>
            </a:pPr>
            <a:r>
              <a:rPr lang="pl-PL" sz="1500" dirty="0"/>
              <a:t>Zatrudnienia</a:t>
            </a:r>
            <a:endParaRPr lang="en-GB" sz="1500" dirty="0"/>
          </a:p>
          <a:p>
            <a:pPr lvl="1">
              <a:lnSpc>
                <a:spcPct val="90000"/>
              </a:lnSpc>
            </a:pPr>
            <a:r>
              <a:rPr lang="pl-PL" sz="1500" dirty="0"/>
              <a:t>Warunków pracy</a:t>
            </a:r>
            <a:r>
              <a:rPr lang="en-GB" sz="1500" dirty="0"/>
              <a:t> </a:t>
            </a:r>
          </a:p>
          <a:p>
            <a:pPr lvl="1">
              <a:lnSpc>
                <a:spcPct val="90000"/>
              </a:lnSpc>
            </a:pPr>
            <a:r>
              <a:rPr lang="pl-PL" sz="1500" dirty="0"/>
              <a:t>Społecznej odpowiedzialności biznesu</a:t>
            </a:r>
            <a:endParaRPr lang="en-GB" sz="1500" dirty="0"/>
          </a:p>
        </p:txBody>
      </p:sp>
      <p:sp>
        <p:nvSpPr>
          <p:cNvPr id="5" name="Accolade fermante 4"/>
          <p:cNvSpPr/>
          <p:nvPr/>
        </p:nvSpPr>
        <p:spPr>
          <a:xfrm>
            <a:off x="6027508" y="1898129"/>
            <a:ext cx="523875" cy="4144963"/>
          </a:xfrm>
          <a:prstGeom prst="rightBrace">
            <a:avLst/>
          </a:prstGeom>
          <a:noFill/>
          <a:ln>
            <a:solidFill>
              <a:srgbClr val="4A89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688940" y="3778249"/>
            <a:ext cx="26034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Kluczowa jest agenda</a:t>
            </a:r>
            <a:r>
              <a:rPr lang="en-GB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07225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informacje są przydatne, a jakie nie są?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pl-PL" sz="1800" b="1" dirty="0"/>
              <a:t>Istotne i zrozumiałe</a:t>
            </a:r>
            <a:r>
              <a:rPr lang="en-GB" sz="1800" b="1" dirty="0"/>
              <a:t>...</a:t>
            </a:r>
          </a:p>
          <a:p>
            <a:pPr>
              <a:lnSpc>
                <a:spcPct val="130000"/>
              </a:lnSpc>
            </a:pPr>
            <a:r>
              <a:rPr lang="pl-PL" sz="1800" b="1" dirty="0"/>
              <a:t>Istotne</a:t>
            </a:r>
            <a:r>
              <a:rPr lang="en-GB" sz="1800" b="1" dirty="0"/>
              <a:t>:</a:t>
            </a:r>
          </a:p>
          <a:p>
            <a:pPr lvl="1">
              <a:lnSpc>
                <a:spcPct val="130000"/>
              </a:lnSpc>
            </a:pPr>
            <a:r>
              <a:rPr lang="pl-PL" sz="1600" dirty="0"/>
              <a:t>Skoncentrowane na obszarze europejskim (a nie EMEA), ale zapewniające przegląd całej grupy</a:t>
            </a:r>
            <a:r>
              <a:rPr lang="en-GB" sz="1600" dirty="0"/>
              <a:t> 	</a:t>
            </a:r>
          </a:p>
          <a:p>
            <a:pPr lvl="1">
              <a:lnSpc>
                <a:spcPct val="130000"/>
              </a:lnSpc>
            </a:pPr>
            <a:r>
              <a:rPr lang="pl-PL" sz="1600" dirty="0"/>
              <a:t>Strategiczne</a:t>
            </a:r>
            <a:r>
              <a:rPr lang="en-GB" sz="1600" dirty="0"/>
              <a:t> </a:t>
            </a:r>
          </a:p>
          <a:p>
            <a:pPr lvl="1">
              <a:lnSpc>
                <a:spcPct val="130000"/>
              </a:lnSpc>
            </a:pPr>
            <a:r>
              <a:rPr lang="pl-PL" sz="1600" dirty="0"/>
              <a:t>Mające wpływ na pracowników</a:t>
            </a:r>
            <a:r>
              <a:rPr lang="en-GB" sz="1600" dirty="0"/>
              <a:t> </a:t>
            </a:r>
          </a:p>
          <a:p>
            <a:pPr>
              <a:lnSpc>
                <a:spcPct val="130000"/>
              </a:lnSpc>
            </a:pPr>
            <a:r>
              <a:rPr lang="pl-PL" sz="1800" b="1" dirty="0"/>
              <a:t>Zrozumiałe</a:t>
            </a:r>
            <a:r>
              <a:rPr lang="en-GB" sz="1800" b="1" dirty="0"/>
              <a:t> </a:t>
            </a:r>
          </a:p>
          <a:p>
            <a:pPr>
              <a:lnSpc>
                <a:spcPct val="130000"/>
              </a:lnSpc>
            </a:pPr>
            <a:r>
              <a:rPr lang="pl-PL" sz="1800" b="1" dirty="0"/>
              <a:t>Umożliwiające podjęcie decyzji, kiedy</a:t>
            </a:r>
            <a:r>
              <a:rPr lang="en-GB" sz="1800" b="1" dirty="0"/>
              <a:t>:</a:t>
            </a:r>
          </a:p>
          <a:p>
            <a:pPr lvl="1">
              <a:lnSpc>
                <a:spcPct val="130000"/>
              </a:lnSpc>
            </a:pPr>
            <a:r>
              <a:rPr lang="pl-PL" dirty="0"/>
              <a:t>i</a:t>
            </a:r>
            <a:r>
              <a:rPr lang="pl-PL" sz="1600" dirty="0"/>
              <a:t>stnieje potrzeba uzyskania dodatkowych informacji</a:t>
            </a:r>
            <a:r>
              <a:rPr lang="en-GB" sz="1600" dirty="0"/>
              <a:t>?</a:t>
            </a:r>
          </a:p>
          <a:p>
            <a:pPr lvl="1">
              <a:lnSpc>
                <a:spcPct val="130000"/>
              </a:lnSpc>
            </a:pPr>
            <a:r>
              <a:rPr lang="pl-PL" dirty="0"/>
              <a:t>k</a:t>
            </a:r>
            <a:r>
              <a:rPr lang="pl-PL" sz="1600" dirty="0"/>
              <a:t>onieczne jest przeprowadzenie konsultacji</a:t>
            </a:r>
            <a:r>
              <a:rPr lang="en-GB" sz="1600" dirty="0"/>
              <a:t>?</a:t>
            </a:r>
          </a:p>
          <a:p>
            <a:pPr lvl="1">
              <a:lnSpc>
                <a:spcPct val="130000"/>
              </a:lnSpc>
            </a:pPr>
            <a:endParaRPr lang="en-GB" sz="1800" b="1" dirty="0"/>
          </a:p>
          <a:p>
            <a:pPr marL="228600" lvl="1" indent="0">
              <a:lnSpc>
                <a:spcPct val="130000"/>
              </a:lnSpc>
              <a:buNone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62040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zrobić z informacjami po ich otrzymaniu</a:t>
            </a:r>
            <a:r>
              <a:rPr lang="en-GB" dirty="0"/>
              <a:t>?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Najpierw je zrozum… A następnie poproś o dodatkowe informacje</a:t>
            </a:r>
            <a:r>
              <a:rPr lang="en-GB" sz="1800" b="1" dirty="0"/>
              <a:t>...</a:t>
            </a:r>
            <a:endParaRPr lang="pl-PL" sz="1800" b="1" dirty="0"/>
          </a:p>
          <a:p>
            <a:pPr marL="0" indent="0" algn="just">
              <a:buNone/>
            </a:pPr>
            <a:r>
              <a:rPr lang="pl-PL" sz="1800" i="1" dirty="0"/>
              <a:t>„Mamy znane wiadome. Rzeczy, o których wiemy, że je wiemy. Wiemy również, że istnieją znane niewiadome. Innymi słowy, wiemy, że są pewne rzeczy, których nie wiemy. Ale są również nieznane niewiadome – takie, o których nie wiemy, że ich nie wiemy. </a:t>
            </a:r>
            <a:r>
              <a:rPr lang="en-GB" sz="1800" i="1" dirty="0"/>
              <a:t>”</a:t>
            </a:r>
          </a:p>
          <a:p>
            <a:pPr marL="1374775" lvl="6" indent="0">
              <a:buNone/>
            </a:pPr>
            <a:r>
              <a:rPr lang="en-GB" sz="1800" i="1" dirty="0"/>
              <a:t>				Donald Rumsfeld</a:t>
            </a:r>
            <a:endParaRPr lang="en-GB" sz="1400" dirty="0"/>
          </a:p>
          <a:p>
            <a:pPr marL="228600" lvl="6">
              <a:spcBef>
                <a:spcPts val="2000"/>
              </a:spcBef>
              <a:buClr>
                <a:srgbClr val="4A8938"/>
              </a:buClr>
              <a:buFont typeface="Wingdings" pitchFamily="2" charset="2"/>
              <a:buChar char="n"/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Umieść je w szerszym kontekście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0" lvl="6" indent="0">
              <a:spcBef>
                <a:spcPts val="2000"/>
              </a:spcBef>
              <a:buClr>
                <a:srgbClr val="4A8938"/>
              </a:buClr>
              <a:buNone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28600" lvl="6">
              <a:spcBef>
                <a:spcPts val="2000"/>
              </a:spcBef>
              <a:buClr>
                <a:srgbClr val="4A8938"/>
              </a:buClr>
              <a:buFont typeface="Wingdings" pitchFamily="2" charset="2"/>
              <a:buChar char="n"/>
            </a:pP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następnie oceń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... 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Czy wymagany jest proces konsultacji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...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(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matryca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I/</a:t>
            </a:r>
            <a:r>
              <a:rPr lang="pl-PL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 marL="228600" lvl="6">
              <a:spcBef>
                <a:spcPts val="2000"/>
              </a:spcBef>
              <a:buClr>
                <a:srgbClr val="4A8938"/>
              </a:buClr>
              <a:buFont typeface="Wingdings" pitchFamily="2" charset="2"/>
              <a:buChar char="n"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28600" lvl="6">
              <a:spcBef>
                <a:spcPts val="2000"/>
              </a:spcBef>
              <a:buClr>
                <a:srgbClr val="4A8938"/>
              </a:buClr>
              <a:buFont typeface="Wingdings" pitchFamily="2" charset="2"/>
              <a:buChar char="n"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28600" lvl="6">
              <a:spcBef>
                <a:spcPts val="2000"/>
              </a:spcBef>
              <a:buClr>
                <a:srgbClr val="4A8938"/>
              </a:buClr>
              <a:buFont typeface="Wingdings" pitchFamily="2" charset="2"/>
              <a:buChar char="n"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0" lvl="6" indent="0">
              <a:spcBef>
                <a:spcPts val="2000"/>
              </a:spcBef>
              <a:buClr>
                <a:srgbClr val="4A8938"/>
              </a:buClr>
              <a:buNone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0" lvl="6" indent="0">
              <a:spcBef>
                <a:spcPts val="2000"/>
              </a:spcBef>
              <a:buClr>
                <a:srgbClr val="4A8938"/>
              </a:buClr>
              <a:buNone/>
            </a:pPr>
            <a:endParaRPr lang="en-GB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43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8E27-EEDE-2C45-A620-C41AE583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Wyrażanie opinii: kluczowe zadanie dla ERZ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CE2F7-229E-5C4E-BB1D-0781401B1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600" b="1" dirty="0"/>
              <a:t>Po każdej konsultacji ERZ powinna wydać oświadczenie o przyjętym stanowisku</a:t>
            </a:r>
            <a:endParaRPr lang="en-US" sz="1600" b="1" dirty="0"/>
          </a:p>
          <a:p>
            <a:r>
              <a:rPr lang="pl-PL" sz="1600" b="1" dirty="0"/>
              <a:t>Opinia powinna</a:t>
            </a:r>
            <a:r>
              <a:rPr lang="en-US" sz="1600" b="1" dirty="0"/>
              <a:t> </a:t>
            </a:r>
          </a:p>
          <a:p>
            <a:pPr lvl="1"/>
            <a:r>
              <a:rPr lang="pl-PL" sz="1400" dirty="0"/>
              <a:t>Obejmować cały proces</a:t>
            </a:r>
            <a:endParaRPr lang="en-US" sz="1400" dirty="0"/>
          </a:p>
          <a:p>
            <a:pPr lvl="1"/>
            <a:r>
              <a:rPr lang="pl-PL" sz="1400" dirty="0"/>
              <a:t>Przedstawiać zbiorowy pogląd ERZ na propozycję pracodawcy</a:t>
            </a:r>
            <a:r>
              <a:rPr lang="en-US" sz="1400" dirty="0"/>
              <a:t> </a:t>
            </a:r>
          </a:p>
          <a:p>
            <a:pPr lvl="1"/>
            <a:endParaRPr lang="en-US" sz="1400" dirty="0"/>
          </a:p>
          <a:p>
            <a:r>
              <a:rPr lang="pl-PL" sz="1600" b="1" dirty="0"/>
              <a:t>Opinia może zostać wykorzystana:</a:t>
            </a:r>
            <a:endParaRPr lang="en-US" sz="1600" b="1" dirty="0"/>
          </a:p>
          <a:p>
            <a:pPr lvl="1"/>
            <a:r>
              <a:rPr lang="pl-PL" sz="1400" dirty="0"/>
              <a:t>Do komunikacji z pracodawcą</a:t>
            </a:r>
            <a:endParaRPr lang="en-US" sz="1400" dirty="0"/>
          </a:p>
          <a:p>
            <a:pPr lvl="1"/>
            <a:r>
              <a:rPr lang="pl-PL" sz="1400" dirty="0"/>
              <a:t>Do komunikacji z pracownikami</a:t>
            </a:r>
            <a:endParaRPr lang="en-US" sz="1400" dirty="0"/>
          </a:p>
          <a:p>
            <a:pPr lvl="1"/>
            <a:r>
              <a:rPr lang="pl-PL" sz="1400" dirty="0"/>
              <a:t>Do komunikacji z lokalnymi przedstawicielami</a:t>
            </a:r>
            <a:endParaRPr lang="en-US" sz="1400" dirty="0"/>
          </a:p>
          <a:p>
            <a:pPr lvl="1"/>
            <a:r>
              <a:rPr lang="pl-PL" sz="1400" dirty="0"/>
              <a:t>Jako narzędzie kampanii</a:t>
            </a:r>
            <a:endParaRPr lang="en-US" sz="1400" dirty="0"/>
          </a:p>
          <a:p>
            <a:pPr lvl="1"/>
            <a:r>
              <a:rPr lang="pl-PL" sz="1400" dirty="0"/>
              <a:t>Jako informacja prasowa dla mediów</a:t>
            </a:r>
            <a:endParaRPr lang="en-US" sz="1400" dirty="0"/>
          </a:p>
          <a:p>
            <a:pPr lvl="1"/>
            <a:r>
              <a:rPr lang="pl-PL" sz="1400" dirty="0"/>
              <a:t>Jako punkt wyjścia do negocjacji na szczeblu krajowym</a:t>
            </a:r>
            <a:endParaRPr lang="en-US" sz="1400" dirty="0"/>
          </a:p>
          <a:p>
            <a:pPr lvl="1"/>
            <a:endParaRPr lang="en-US" sz="1800" b="1" dirty="0"/>
          </a:p>
          <a:p>
            <a:r>
              <a:rPr lang="pl-PL" sz="1400" b="1" dirty="0"/>
              <a:t>Zgodnie z prawem pracodawca musi udzielić odpowiedzi na opinię ERZ</a:t>
            </a:r>
            <a:endParaRPr lang="en-US" sz="1400" b="1" dirty="0"/>
          </a:p>
          <a:p>
            <a:pPr lvl="1"/>
            <a:r>
              <a:rPr lang="pl-PL" sz="1400" dirty="0"/>
              <a:t>Odpowiedź musi zawierać informację, dlaczego pracodawca uważa stanowisko ERZ za niedopuszczalne</a:t>
            </a:r>
            <a:endParaRPr lang="en-US" sz="1400" dirty="0"/>
          </a:p>
          <a:p>
            <a:pPr lvl="2"/>
            <a:r>
              <a:rPr lang="pl-PL" sz="1400" dirty="0"/>
              <a:t>Powody, dla których pracodawca zdecydował się nie uwzględnić stanowiska ERZ</a:t>
            </a:r>
            <a:endParaRPr lang="en-US" sz="1400" dirty="0"/>
          </a:p>
          <a:p>
            <a:pPr lvl="2"/>
            <a:r>
              <a:rPr lang="pl-PL" dirty="0"/>
              <a:t>Odpowiedź musi zostać wystosowana w ciągu 14 dni od daty wydania opinii przez ERZ</a:t>
            </a:r>
          </a:p>
        </p:txBody>
      </p:sp>
    </p:spTree>
    <p:extLst>
      <p:ext uri="{BB962C8B-B14F-4D97-AF65-F5344CB8AC3E}">
        <p14:creationId xmlns:p14="http://schemas.microsoft.com/office/powerpoint/2010/main" val="2708972120"/>
      </p:ext>
    </p:extLst>
  </p:cSld>
  <p:clrMapOvr>
    <a:masterClrMapping/>
  </p:clrMapOvr>
</p:sld>
</file>

<file path=ppt/theme/theme1.xml><?xml version="1.0" encoding="utf-8"?>
<a:theme xmlns:a="http://schemas.openxmlformats.org/drawingml/2006/main" name="sdx_Presentation_v12">
  <a:themeElements>
    <a:clrScheme name="NewSyndex_01">
      <a:dk1>
        <a:srgbClr val="3C4646"/>
      </a:dk1>
      <a:lt1>
        <a:srgbClr val="FFFFFF"/>
      </a:lt1>
      <a:dk2>
        <a:srgbClr val="DADADD"/>
      </a:dk2>
      <a:lt2>
        <a:srgbClr val="A3C999"/>
      </a:lt2>
      <a:accent1>
        <a:srgbClr val="279D98"/>
      </a:accent1>
      <a:accent2>
        <a:srgbClr val="94C225"/>
      </a:accent2>
      <a:accent3>
        <a:srgbClr val="5D6595"/>
      </a:accent3>
      <a:accent4>
        <a:srgbClr val="6DC8C7"/>
      </a:accent4>
      <a:accent5>
        <a:srgbClr val="3B616B"/>
      </a:accent5>
      <a:accent6>
        <a:srgbClr val="E93F6D"/>
      </a:accent6>
      <a:hlink>
        <a:srgbClr val="3B6B74"/>
      </a:hlink>
      <a:folHlink>
        <a:srgbClr val="8787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marL="88900">
          <a:defRPr dirty="0">
            <a:sym typeface="Symbo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ndex_Projection_Externe_EN_20" id="{75BF8155-1B94-5C4F-9708-D9B0BEEF12D5}" vid="{C392FA93-B996-1D4A-A938-4C16E11D457C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sdx_Presentation_v12</Template>
  <TotalTime>11900</TotalTime>
  <Words>1993</Words>
  <Application>Microsoft Office PowerPoint</Application>
  <PresentationFormat>Papier A4 (210x297 mm)</PresentationFormat>
  <Paragraphs>206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7" baseType="lpstr">
      <vt:lpstr>Arial</vt:lpstr>
      <vt:lpstr>Arial Unicode MS</vt:lpstr>
      <vt:lpstr>Avenir</vt:lpstr>
      <vt:lpstr>Braggadocio</vt:lpstr>
      <vt:lpstr>Calibri</vt:lpstr>
      <vt:lpstr>Calibri Light</vt:lpstr>
      <vt:lpstr>Impact</vt:lpstr>
      <vt:lpstr>Lucida Grande</vt:lpstr>
      <vt:lpstr>Times New Roman</vt:lpstr>
      <vt:lpstr>Wingdings</vt:lpstr>
      <vt:lpstr>Wingdings 3</vt:lpstr>
      <vt:lpstr>sdx_Presentation_v12</vt:lpstr>
      <vt:lpstr>Przydatność konsultacji</vt:lpstr>
      <vt:lpstr>kontekst</vt:lpstr>
      <vt:lpstr>Idealnie byłoby, gdyby europejskie rady zakładowe…</vt:lpstr>
      <vt:lpstr>W rzeczywistości nadal aktualne pozostają wyzwania związane z dyrektywą</vt:lpstr>
      <vt:lpstr>Elementy niezbędne dla zapewnienia użytecznego i istotnego procesu informacji i konsultacji</vt:lpstr>
      <vt:lpstr>Do czego w pierwszej kolejności potrzebne są informacje? </vt:lpstr>
      <vt:lpstr>Jakie informacje są przydatne, a jakie nie są?</vt:lpstr>
      <vt:lpstr>Co zrobić z informacjami po ich otrzymaniu? </vt:lpstr>
      <vt:lpstr>Wyrażanie opinii: kluczowe zadanie dla ERZ</vt:lpstr>
      <vt:lpstr>Pracodawca odpowiedział na opinię ERZ… jaki jest następny krok?</vt:lpstr>
      <vt:lpstr>Proces wydawania uzasadnionej opinii zorganizowanie co najmniej dwóch posiedzeń erz oraz zapewnienie koordynacji na poziomie wewnętrznym i zewnętrznym</vt:lpstr>
      <vt:lpstr>ponadnarodowość … </vt:lpstr>
      <vt:lpstr>Jakie propozycje mają charakter ponadnarodowy?</vt:lpstr>
      <vt:lpstr>Ponadnarodowość jest zdefiniowana przez prawo europejskie, ale pracodawcy zawsze ograniczają jej stosowanie</vt:lpstr>
      <vt:lpstr> Studium przypadku — Alcoa spain Konsultacje z ERZ mogą być potrzebne nawet w przypadku restrukturyzacji jednej spółki z grupy w jednym państwie członkowskim</vt:lpstr>
      <vt:lpstr>Powiązanie między poziomem krajowym i europejskim</vt:lpstr>
      <vt:lpstr>Studium przypadku — TENNECO zamknięcie lokalnego zakładu z konsekwencjami dla ponadnarodowej reprezentacji pracowników (jednak bez bezpośredniego zaangażowania ERZ)</vt:lpstr>
      <vt:lpstr>Obydwa procesy informacji i konsultacji — krajowy i europejski — są od siebie niezależne, ale…</vt:lpstr>
      <vt:lpstr>DWIE PODSTAWOWE ZASADY prowadzenia wielowarstwowego dialogu społecznego</vt:lpstr>
      <vt:lpstr>Studium przypadku — Alcoa spain Konsultacje z ERZ mogą być potrzebne nawet w przypadku restrukturyzacji jednej spółki z grupy w jednym państwie członkowskim</vt:lpstr>
      <vt:lpstr>Kto ma pierwszeństwo? zasady</vt:lpstr>
      <vt:lpstr>Wdrożenie dyrektywy w sprawie erz przez ustawodawstwa krajowe</vt:lpstr>
      <vt:lpstr>POWIĄZANIE PRZEDSTAWIONE NA DIAGRAMIE (1)</vt:lpstr>
      <vt:lpstr>POWIĄZANIE PRZEDSTAWIONE NA DIAGRAMIE (2)</vt:lpstr>
      <vt:lpstr>Zawsze dobra praktyka…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la mission</dc:title>
  <dc:subject/>
  <dc:creator>Stephane Portet</dc:creator>
  <cp:keywords/>
  <dc:description/>
  <cp:lastModifiedBy>Marzena</cp:lastModifiedBy>
  <cp:revision>224</cp:revision>
  <cp:lastPrinted>2019-02-08T13:30:16Z</cp:lastPrinted>
  <dcterms:created xsi:type="dcterms:W3CDTF">2019-01-31T18:07:33Z</dcterms:created>
  <dcterms:modified xsi:type="dcterms:W3CDTF">2019-03-29T13:42:58Z</dcterms:modified>
  <cp:category/>
</cp:coreProperties>
</file>