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93" r:id="rId1"/>
  </p:sldMasterIdLst>
  <p:notesMasterIdLst>
    <p:notesMasterId r:id="rId23"/>
  </p:notesMasterIdLst>
  <p:handoutMasterIdLst>
    <p:handoutMasterId r:id="rId24"/>
  </p:handoutMasterIdLst>
  <p:sldIdLst>
    <p:sldId id="256" r:id="rId2"/>
    <p:sldId id="528" r:id="rId3"/>
    <p:sldId id="413" r:id="rId4"/>
    <p:sldId id="516" r:id="rId5"/>
    <p:sldId id="529" r:id="rId6"/>
    <p:sldId id="526" r:id="rId7"/>
    <p:sldId id="523" r:id="rId8"/>
    <p:sldId id="530" r:id="rId9"/>
    <p:sldId id="531" r:id="rId10"/>
    <p:sldId id="496" r:id="rId11"/>
    <p:sldId id="499" r:id="rId12"/>
    <p:sldId id="500" r:id="rId13"/>
    <p:sldId id="502" r:id="rId14"/>
    <p:sldId id="503" r:id="rId15"/>
    <p:sldId id="508" r:id="rId16"/>
    <p:sldId id="509" r:id="rId17"/>
    <p:sldId id="512" r:id="rId18"/>
    <p:sldId id="513" r:id="rId19"/>
    <p:sldId id="514" r:id="rId20"/>
    <p:sldId id="515" r:id="rId21"/>
    <p:sldId id="401" r:id="rId22"/>
  </p:sldIdLst>
  <p:sldSz cx="9144000" cy="6858000" type="screen4x3"/>
  <p:notesSz cx="6797675" cy="9926638"/>
  <p:custDataLst>
    <p:tags r:id="rId25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 userDrawn="1">
          <p15:clr>
            <a:srgbClr val="A4A3A4"/>
          </p15:clr>
        </p15:guide>
        <p15:guide id="2" orient="horz" pos="391" userDrawn="1">
          <p15:clr>
            <a:srgbClr val="A4A3A4"/>
          </p15:clr>
        </p15:guide>
        <p15:guide id="3" pos="5184">
          <p15:clr>
            <a:srgbClr val="A4A3A4"/>
          </p15:clr>
        </p15:guide>
        <p15:guide id="4" pos="4896">
          <p15:clr>
            <a:srgbClr val="A4A3A4"/>
          </p15:clr>
        </p15:guide>
        <p15:guide id="5" pos="5647" userDrawn="1">
          <p15:clr>
            <a:srgbClr val="A4A3A4"/>
          </p15:clr>
        </p15:guide>
        <p15:guide id="6" pos="3969" userDrawn="1">
          <p15:clr>
            <a:srgbClr val="A4A3A4"/>
          </p15:clr>
        </p15:guide>
        <p15:guide id="7" pos="5328">
          <p15:clr>
            <a:srgbClr val="A4A3A4"/>
          </p15:clr>
        </p15:guide>
        <p15:guide id="8" pos="521" userDrawn="1">
          <p15:clr>
            <a:srgbClr val="A4A3A4"/>
          </p15:clr>
        </p15:guide>
        <p15:guide id="9" orient="horz" pos="4065" userDrawn="1">
          <p15:clr>
            <a:srgbClr val="A4A3A4"/>
          </p15:clr>
        </p15:guide>
        <p15:guide id="10" orient="horz" pos="436">
          <p15:clr>
            <a:srgbClr val="A4A3A4"/>
          </p15:clr>
        </p15:guide>
        <p15:guide id="11" orient="horz" pos="618">
          <p15:clr>
            <a:srgbClr val="A4A3A4"/>
          </p15:clr>
        </p15:guide>
        <p15:guide id="12" pos="5329">
          <p15:clr>
            <a:srgbClr val="A4A3A4"/>
          </p15:clr>
        </p15:guide>
        <p15:guide id="13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F5757"/>
    <a:srgbClr val="DE0000"/>
    <a:srgbClr val="FF4343"/>
    <a:srgbClr val="FF5050"/>
    <a:srgbClr val="0055AB"/>
    <a:srgbClr val="003264"/>
    <a:srgbClr val="3C8C93"/>
    <a:srgbClr val="009BD0"/>
    <a:srgbClr val="003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4" autoAdjust="0"/>
    <p:restoredTop sz="86350" autoAdjust="0"/>
  </p:normalViewPr>
  <p:slideViewPr>
    <p:cSldViewPr showGuides="1">
      <p:cViewPr>
        <p:scale>
          <a:sx n="98" d="100"/>
          <a:sy n="98" d="100"/>
        </p:scale>
        <p:origin x="-90" y="-72"/>
      </p:cViewPr>
      <p:guideLst>
        <p:guide orient="horz" pos="1117"/>
        <p:guide orient="horz" pos="391"/>
        <p:guide orient="horz" pos="4065"/>
        <p:guide orient="horz" pos="436"/>
        <p:guide orient="horz" pos="618"/>
        <p:guide pos="5184"/>
        <p:guide pos="4896"/>
        <p:guide pos="5647"/>
        <p:guide pos="3969"/>
        <p:guide pos="5328"/>
        <p:guide pos="521"/>
        <p:guide pos="5329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114" y="252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6145" cy="496887"/>
          </a:xfrm>
          <a:prstGeom prst="rect">
            <a:avLst/>
          </a:prstGeom>
        </p:spPr>
        <p:txBody>
          <a:bodyPr vert="horz" wrap="square" lIns="92197" tIns="46098" rIns="92197" bIns="460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2" y="1"/>
            <a:ext cx="2946145" cy="496887"/>
          </a:xfrm>
          <a:prstGeom prst="rect">
            <a:avLst/>
          </a:prstGeom>
        </p:spPr>
        <p:txBody>
          <a:bodyPr vert="horz" wrap="square" lIns="92197" tIns="46098" rIns="92197" bIns="460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0D0C225-FA26-4286-83F1-B4904492328B}" type="datetime1">
              <a:rPr lang="de-DE" altLang="de-DE"/>
              <a:pPr>
                <a:defRPr/>
              </a:pPr>
              <a:t>23.08.2018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6" y="9428171"/>
            <a:ext cx="2946145" cy="496886"/>
          </a:xfrm>
          <a:prstGeom prst="rect">
            <a:avLst/>
          </a:prstGeom>
        </p:spPr>
        <p:txBody>
          <a:bodyPr vert="horz" wrap="square" lIns="92197" tIns="46098" rIns="92197" bIns="460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2" y="9428171"/>
            <a:ext cx="2946145" cy="496886"/>
          </a:xfrm>
          <a:prstGeom prst="rect">
            <a:avLst/>
          </a:prstGeom>
        </p:spPr>
        <p:txBody>
          <a:bodyPr vert="horz" wrap="square" lIns="92197" tIns="46098" rIns="92197" bIns="460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09A1D06-B928-4D50-9233-40003299CA5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1650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7" tIns="46098" rIns="92197" bIns="460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5" y="1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7" tIns="46098" rIns="92197" bIns="460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7" y="4714881"/>
            <a:ext cx="498366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7" tIns="46098" rIns="92197" bIns="46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0"/>
            <a:r>
              <a:rPr lang="de-DE" altLang="de-DE" noProof="0"/>
              <a:t>Zweite Ebene</a:t>
            </a:r>
          </a:p>
          <a:p>
            <a:pPr lvl="0"/>
            <a:r>
              <a:rPr lang="de-DE" altLang="de-DE" noProof="0"/>
              <a:t>Dritte Ebene</a:t>
            </a:r>
          </a:p>
          <a:p>
            <a:pPr lvl="0"/>
            <a:r>
              <a:rPr lang="de-DE" altLang="de-DE" noProof="0"/>
              <a:t>Vierte Ebene</a:t>
            </a:r>
          </a:p>
          <a:p>
            <a:pPr lvl="0"/>
            <a:r>
              <a:rPr lang="de-DE" alt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29752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7" tIns="46098" rIns="92197" bIns="460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5" y="9429752"/>
            <a:ext cx="294614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7" tIns="46098" rIns="92197" bIns="460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6D2E740-7C2F-42B5-BC00-ACACC794BFE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2431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1867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dirty="0"/>
              <a:t>Ergebnisse</a:t>
            </a:r>
            <a:r>
              <a:rPr lang="de-DE" altLang="de-DE" baseline="0" dirty="0"/>
              <a:t> einer repräsentativen Befragung, 2016</a:t>
            </a:r>
          </a:p>
          <a:p>
            <a:pPr>
              <a:spcBef>
                <a:spcPct val="0"/>
              </a:spcBef>
            </a:pPr>
            <a:r>
              <a:rPr lang="de-DE" altLang="de-DE" dirty="0"/>
              <a:t>Repräsentative Befragung zum Migrationshintergrund der IG Metall-Mitglieder (Juni bis August 2016)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Auf den Funktionärsebenen sind Gewerkschafter mit Einwanderungshintergrund sogar zu einem runden Drittel</a:t>
            </a:r>
          </a:p>
          <a:p>
            <a:r>
              <a:rPr lang="de-DE" dirty="0"/>
              <a:t>vertreten, also stärker, als dieser schon hohe Mitgliedsanteil. </a:t>
            </a:r>
          </a:p>
          <a:p>
            <a:endParaRPr lang="de-DE" dirty="0"/>
          </a:p>
          <a:p>
            <a:pPr>
              <a:spcBef>
                <a:spcPct val="0"/>
              </a:spcBef>
            </a:pPr>
            <a:endParaRPr lang="de-DE" altLang="de-DE" dirty="0"/>
          </a:p>
          <a:p>
            <a:pPr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426086" indent="-220553" defTabSz="441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867193" indent="-220553" defTabSz="441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308299" indent="-220553" defTabSz="441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749406" indent="-220553" defTabSz="441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EF9DB0-2B22-4991-826D-D800D2CF3DD2}" type="slidenum">
              <a:rPr lang="de-DE" altLang="de-D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alt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3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1000" b="1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Mehr als jedes fünfte Mitglied </a:t>
            </a:r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der IG Metall hat einen Migrationshintergrund. Damit</a:t>
            </a: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bildet die IG Metall genau das Einwanderungsland Deutschland ab.</a:t>
            </a:r>
          </a:p>
          <a:p>
            <a:endParaRPr lang="de-DE" altLang="de-DE" sz="1000" i="1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altLang="de-DE" sz="1000" i="1" dirty="0" err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Inzwische</a:t>
            </a:r>
            <a:r>
              <a:rPr lang="de-DE" alt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gibt es neuere Zahlen:</a:t>
            </a:r>
            <a:r>
              <a:rPr lang="de-DE" altLang="de-DE" sz="1000" i="1" baseline="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23,6% mit Migrationshintergrund</a:t>
            </a:r>
            <a:endParaRPr lang="de-DE" altLang="de-DE" dirty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426086" indent="-220553" defTabSz="441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867193" indent="-220553" defTabSz="441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308299" indent="-220553" defTabSz="441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749406" indent="-220553" defTabSz="4411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D5487C-5388-42A5-BCB1-A70BF6E0F705}" type="slidenum">
              <a:rPr lang="de-DE" altLang="de-DE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38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Die Bevölkerungsanteile mit Migrationshintergrund </a:t>
            </a:r>
            <a:r>
              <a:rPr lang="de-DE" sz="1000" b="1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variieren von Bundesland zu</a:t>
            </a:r>
          </a:p>
          <a:p>
            <a:r>
              <a:rPr lang="de-DE" sz="1000" b="1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Bundesland </a:t>
            </a:r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ganz erheblich. Das spiegelt sich in den IG Metall-Bezirken wider.</a:t>
            </a:r>
          </a:p>
          <a:p>
            <a:endParaRPr lang="de-DE" sz="1000" b="1" i="1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b="1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Bevölkerung mit Migrationshintergrund </a:t>
            </a:r>
          </a:p>
          <a:p>
            <a:pPr defTabSz="8822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(Quelle: Statistisches Bundesamt 2017)</a:t>
            </a:r>
          </a:p>
          <a:p>
            <a:endParaRPr lang="de-DE" sz="1000" b="1" i="1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Rheinland-Pfalz                 	22,6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Saarland                             	20,0      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Thüringen                           	6,0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Bayern                      	22,9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Niedersachsen                  	19,6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Sachsen-Anhalt                  	6,2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Bremen                              	30,5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Hamburg                            	30,0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Schleswig-Holstein             	14,4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Mecklenburg-Vorpommern 	6,3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Berlin                                  	28,0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Brandenburg                       	6,5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Sachsen                             	6,5</a:t>
            </a:r>
            <a:endParaRPr lang="de-DE" sz="10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de-DE" sz="1000" b="1" i="1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Notizen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A5B60-B463-48CB-AA75-2A871C9EEBB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714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Bei den Wahlen der Belegschaft nach dem Betriebsverfassungsgesetz wie auch bei den</a:t>
            </a:r>
          </a:p>
          <a:p>
            <a:r>
              <a:rPr lang="de-DE" sz="1000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gewerkschaftlichen Wahlen durch die IG Metall-Mitglieder </a:t>
            </a:r>
            <a:r>
              <a:rPr lang="de-DE" sz="1000" b="1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schneiden die Mitglieder</a:t>
            </a:r>
          </a:p>
          <a:p>
            <a:r>
              <a:rPr lang="de-DE" sz="1000" b="1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mit Migrationshintergrund sehr gut ab. </a:t>
            </a:r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Notizen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A5B60-B463-48CB-AA75-2A871C9EEBB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472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Weitaus die meisten Mitglieder mit Migrationshintergrund stammen aus der </a:t>
            </a:r>
            <a:r>
              <a:rPr lang="de-DE" sz="1000" b="1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Türkei</a:t>
            </a:r>
            <a:r>
              <a:rPr lang="de-DE" sz="1000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gefolgt von</a:t>
            </a:r>
          </a:p>
          <a:p>
            <a:r>
              <a:rPr lang="de-DE" sz="1000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denen aus </a:t>
            </a:r>
            <a:r>
              <a:rPr lang="de-DE" sz="1000" b="1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Polen </a:t>
            </a:r>
            <a:r>
              <a:rPr lang="de-DE" sz="1000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und </a:t>
            </a:r>
            <a:r>
              <a:rPr lang="de-DE" sz="1000" b="1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Italien</a:t>
            </a:r>
            <a:r>
              <a:rPr lang="de-DE" sz="1000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Im Großen und Ganzen entsprechen die Anteile an den Herkunftsländern</a:t>
            </a:r>
          </a:p>
          <a:p>
            <a:r>
              <a:rPr lang="de-DE" sz="1000" i="1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auch denen in der Gesamtbevölkerung.</a:t>
            </a:r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Notizen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A5B60-B463-48CB-AA75-2A871C9EEBB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866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3263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Nicht der eigenen Qualifikation entsprechend eingesetzt – das reklamieren knapp </a:t>
            </a:r>
            <a:r>
              <a:rPr lang="de-DE" sz="1000" b="1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18% der Mitglieder </a:t>
            </a:r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mit Migrationshintergrund für sich. Häufiger als die anderen Mitglieder werden sie in Leiharbeits- oder </a:t>
            </a:r>
            <a:r>
              <a:rPr lang="de-DE" sz="1000" b="1" i="1" u="sng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befristeten Stellen </a:t>
            </a:r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eingesetzt. Grund dafür könnte ihr vergleichsweise </a:t>
            </a:r>
            <a:r>
              <a:rPr lang="de-DE" sz="1000" b="1" i="1" u="sng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jüngeres Alter </a:t>
            </a:r>
            <a:r>
              <a:rPr lang="de-DE" sz="1000" i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sein.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Notizen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A5B60-B463-48CB-AA75-2A871C9EEBB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883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1065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8983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Notizen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A5B60-B463-48CB-AA75-2A871C9EEBB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95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9145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996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1242" indent="-284117" defTabSz="945996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1227" indent="-226976" defTabSz="945996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8354" indent="-226976" defTabSz="945996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5479" indent="-226976" defTabSz="945996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2605" indent="-226976" defTabSz="9459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69731" indent="-226976" defTabSz="9459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6857" indent="-226976" defTabSz="9459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3981" indent="-226976" defTabSz="9459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F2AE91-856A-4C8F-961F-30F5C77D882E}" type="slidenum">
              <a:rPr lang="de-DE" altLang="de-DE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de-DE" altLang="de-DE" sz="130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de-DE" altLang="de-DE" dirty="0"/>
              <a:t>Migrationshintergrund:</a:t>
            </a:r>
          </a:p>
          <a:p>
            <a:r>
              <a:rPr lang="de-DE" dirty="0"/>
              <a:t>- Wenn eine Person selbst oder mindestens ein Elternteil die deutsche Staatsangehörigkeit nicht durch Geburt besitzt. also alle Menschen ohne deutschen Pass, (Spät-)</a:t>
            </a:r>
          </a:p>
          <a:p>
            <a:r>
              <a:rPr lang="de-DE" dirty="0"/>
              <a:t>Aussiedler und Eingebürgerte sowie deren Kinder.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731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Notizen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A5B60-B463-48CB-AA75-2A871C9EEBB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4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/>
              <a:t>Green Card / Blue Card – f</a:t>
            </a:r>
            <a:r>
              <a:rPr lang="de-DE" b="0" dirty="0" err="1"/>
              <a:t>ür</a:t>
            </a:r>
            <a:r>
              <a:rPr lang="de-DE" b="0" baseline="0" dirty="0"/>
              <a:t> Hochschulabsolventen, Einkommensgrenze, vorhandener Arbeitsplatz</a:t>
            </a:r>
          </a:p>
          <a:p>
            <a:endParaRPr lang="de-DE" b="0" baseline="0" dirty="0"/>
          </a:p>
          <a:p>
            <a:r>
              <a:rPr lang="de-DE" sz="1200" dirty="0"/>
              <a:t>Einwanderungsgesetz wurde lange von der CDU / CSU abgelehnt, derzeit in Planung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Einreise zur Arbeitssuche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Keine </a:t>
            </a:r>
            <a:r>
              <a:rPr lang="de-DE" sz="1200" dirty="0" err="1"/>
              <a:t>Vorrangsprüfung</a:t>
            </a:r>
            <a:endParaRPr lang="de-DE" sz="1200" dirty="0"/>
          </a:p>
          <a:p>
            <a:pPr marL="171450" indent="-171450">
              <a:buFontTx/>
              <a:buChar char="-"/>
            </a:pPr>
            <a:r>
              <a:rPr lang="de-DE" sz="1200" dirty="0"/>
              <a:t>Auch Menschen mit Berufsbildung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Fachkräftemangel: </a:t>
            </a:r>
            <a:r>
              <a:rPr lang="de-DE" sz="1200" dirty="0" err="1"/>
              <a:t>Plfege</a:t>
            </a:r>
            <a:r>
              <a:rPr lang="de-DE" sz="1200" dirty="0"/>
              <a:t>, Gesundheit, </a:t>
            </a:r>
            <a:r>
              <a:rPr lang="de-DE" sz="1200" dirty="0" err="1"/>
              <a:t>Sanitärtechnil</a:t>
            </a:r>
            <a:endParaRPr lang="de-DE" sz="1200" dirty="0"/>
          </a:p>
          <a:p>
            <a:endParaRPr lang="de-DE" sz="1200" dirty="0"/>
          </a:p>
          <a:p>
            <a:pPr defTabSz="882213">
              <a:defRPr/>
            </a:pPr>
            <a:r>
              <a:rPr lang="de-DE" sz="1200" dirty="0">
                <a:solidFill>
                  <a:srgbClr val="C00000"/>
                </a:solidFill>
              </a:rPr>
              <a:t>Bisher: Liberale Regelungen für beschäftigungsorientierte Zuwanderung aus Drittstaaten, aber kompliziert Einreise- und Aufenthaltsbestimmungen, Rechtsunsicherheit bei Aufenthaltsdauer, Einbürgerung, Familiennachzug, hohe Sprachbarrieren</a:t>
            </a: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697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Asylrecht – ist aufgrund der historischen Erfahrungen ein hohes</a:t>
            </a:r>
            <a:r>
              <a:rPr lang="de-DE" baseline="0" dirty="0"/>
              <a:t> Gut</a:t>
            </a:r>
            <a:r>
              <a:rPr lang="de-DE" dirty="0"/>
              <a:t>, unter den Verfolgten waren viele Gewerkschafter</a:t>
            </a:r>
          </a:p>
          <a:p>
            <a:endParaRPr lang="de-DE" dirty="0"/>
          </a:p>
          <a:p>
            <a:r>
              <a:rPr lang="de-DE" dirty="0"/>
              <a:t>Kontroverse politische Debatten:</a:t>
            </a:r>
            <a:r>
              <a:rPr lang="de-DE" baseline="0" dirty="0"/>
              <a:t> Ankerzentren</a:t>
            </a:r>
            <a:endParaRPr lang="de-DE" dirty="0"/>
          </a:p>
          <a:p>
            <a:r>
              <a:rPr lang="de-DE" dirty="0"/>
              <a:t>Dieses</a:t>
            </a:r>
            <a:r>
              <a:rPr lang="de-DE" baseline="0" dirty="0"/>
              <a:t> Recht wird immer restriktiver ausgelegt,</a:t>
            </a:r>
          </a:p>
          <a:p>
            <a:r>
              <a:rPr lang="de-DE" baseline="0" dirty="0"/>
              <a:t>Diskussion über sichere Drittländer (Marokko, Tunesien, Afghanistan?)</a:t>
            </a:r>
            <a:endParaRPr lang="de-DE" dirty="0"/>
          </a:p>
          <a:p>
            <a:endParaRPr lang="de-DE" dirty="0"/>
          </a:p>
          <a:p>
            <a:r>
              <a:rPr lang="de-DE" dirty="0"/>
              <a:t>Probleme in der Praxis:</a:t>
            </a:r>
          </a:p>
          <a:p>
            <a:pPr marL="165415" indent="-165415">
              <a:buFontTx/>
              <a:buChar char="-"/>
            </a:pPr>
            <a:r>
              <a:rPr lang="de-DE" dirty="0"/>
              <a:t>BAMF</a:t>
            </a:r>
            <a:r>
              <a:rPr lang="de-DE" baseline="0" dirty="0"/>
              <a:t> überfordert, lange Verfahrensdauer, unsicherer Status, keine Möglichkeit zur Integration, Arbeitsaufnahme</a:t>
            </a:r>
          </a:p>
          <a:p>
            <a:pPr marL="165415" indent="-165415">
              <a:buFontTx/>
              <a:buChar char="-"/>
            </a:pPr>
            <a:endParaRPr lang="de-DE" baseline="0" dirty="0"/>
          </a:p>
          <a:p>
            <a:pPr marL="165415" indent="-165415" defTabSz="882213">
              <a:buFontTx/>
              <a:buChar char="-"/>
              <a:defRPr/>
            </a:pPr>
            <a:r>
              <a:rPr lang="de-DE" sz="800" dirty="0">
                <a:solidFill>
                  <a:srgbClr val="C00000"/>
                </a:solidFill>
              </a:rPr>
              <a:t>2015 Resolution der IG Metall „Für eine solidarische Flüchtlingspolitik“</a:t>
            </a:r>
          </a:p>
          <a:p>
            <a:pPr marL="165415" indent="-165415">
              <a:buFontTx/>
              <a:buChar char="-"/>
            </a:pPr>
            <a:endParaRPr lang="de-DE" b="0" baseline="0" dirty="0"/>
          </a:p>
          <a:p>
            <a:pPr marL="165415" indent="-165415">
              <a:buFontTx/>
              <a:buChar char="-"/>
            </a:pPr>
            <a:endParaRPr lang="de-DE" baseline="0" dirty="0"/>
          </a:p>
          <a:p>
            <a:pPr marL="165415" indent="-165415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7798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Deutschland ist das zweitbeliebteste</a:t>
            </a:r>
            <a:r>
              <a:rPr lang="de-DE" baseline="0" dirty="0"/>
              <a:t> Einwanderungsland unter OECD-Ländern, wie alle wirtschaftlich prosperierenden Demokratien</a:t>
            </a:r>
            <a:br>
              <a:rPr lang="de-DE" baseline="0" dirty="0"/>
            </a:br>
            <a:r>
              <a:rPr lang="de-DE" baseline="0" dirty="0"/>
              <a:t/>
            </a:r>
            <a:br>
              <a:rPr lang="de-DE" baseline="0" dirty="0"/>
            </a:br>
            <a:r>
              <a:rPr lang="de-DE" baseline="0" dirty="0"/>
              <a:t>Aus den Fehlern der Vergangenheit lernen: </a:t>
            </a:r>
            <a:br>
              <a:rPr lang="de-DE" baseline="0" dirty="0"/>
            </a:br>
            <a:r>
              <a:rPr lang="de-DE" baseline="0" dirty="0"/>
              <a:t>„Wir riefen Arbeitskräfte und es kamen Menschen“, nicht genügend für Integration getan, Lebenslüge „Deutschland sei kein Einwanderungsland“</a:t>
            </a:r>
            <a:br>
              <a:rPr lang="de-DE" baseline="0" dirty="0"/>
            </a:br>
            <a:r>
              <a:rPr lang="de-DE" baseline="0" dirty="0"/>
              <a:t/>
            </a:r>
            <a:br>
              <a:rPr lang="de-DE" baseline="0" dirty="0"/>
            </a:br>
            <a:r>
              <a:rPr lang="de-DE" baseline="0" dirty="0"/>
              <a:t>Integration (Sprache, Bildung, keine Ghettos), Integration in den Arbeitsmarkt und die Gesellschaft muss gefördert werden, </a:t>
            </a:r>
            <a:r>
              <a:rPr lang="de-DE" sz="1200" dirty="0">
                <a:solidFill>
                  <a:srgbClr val="C00000"/>
                </a:solidFill>
              </a:rPr>
              <a:t>Anerkennung ausländischer Abschlüsse muss erleichtert werden</a:t>
            </a:r>
          </a:p>
          <a:p>
            <a:endParaRPr lang="de-DE" baseline="0" dirty="0"/>
          </a:p>
          <a:p>
            <a:endParaRPr lang="de-DE" baseline="0" dirty="0"/>
          </a:p>
          <a:p>
            <a:r>
              <a:rPr lang="de-DE" baseline="0" dirty="0"/>
              <a:t>37 Abgeordnete stammen aus </a:t>
            </a:r>
            <a:r>
              <a:rPr lang="de-DE" baseline="0" dirty="0" err="1"/>
              <a:t>Einwandererfamiline</a:t>
            </a:r>
            <a:endParaRPr lang="de-DE" dirty="0"/>
          </a:p>
          <a:p>
            <a:endParaRPr lang="de-DE" dirty="0"/>
          </a:p>
          <a:p>
            <a:pPr defTabSz="882213">
              <a:defRPr/>
            </a:pPr>
            <a:endParaRPr lang="de-DE" sz="800" dirty="0">
              <a:solidFill>
                <a:srgbClr val="C0000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824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Referat / Abteilung für ausländische Arbeitnehmer</a:t>
            </a:r>
          </a:p>
          <a:p>
            <a:pPr marL="171450" indent="-171450">
              <a:buFontTx/>
              <a:buChar char="-"/>
            </a:pPr>
            <a:r>
              <a:rPr lang="de-DE" dirty="0"/>
              <a:t>Beratung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Fremdsprachige Infos (Tarifverträge, Rechte)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Wurde später eingeschränkt,</a:t>
            </a:r>
            <a:r>
              <a:rPr lang="de-DE" baseline="0" dirty="0"/>
              <a:t> da fortschreitende Integration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667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Respekt – gemeinsam</a:t>
            </a:r>
            <a:r>
              <a:rPr lang="de-DE" baseline="0" dirty="0"/>
              <a:t> mit Unternehmen/Betrieben, Respekt, keine Diskriminierung</a:t>
            </a:r>
          </a:p>
          <a:p>
            <a:r>
              <a:rPr lang="de-DE" baseline="0" dirty="0"/>
              <a:t>Andere frühere Aktionen „Mach meinen Kumpel nicht an“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E740-7C2F-42B5-BC00-ACACC794BFE5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247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174000"/>
            <a:ext cx="684212" cy="684000"/>
          </a:xfrm>
        </p:spPr>
        <p:txBody>
          <a:bodyPr/>
          <a:lstStyle>
            <a:lvl1pPr>
              <a:defRPr baseline="0" smtClean="0"/>
            </a:lvl1pPr>
          </a:lstStyle>
          <a:p>
            <a:pPr>
              <a:defRPr/>
            </a:pPr>
            <a:fld id="{D03C524A-A60A-4D68-AA3A-85278F8ECEFF}" type="slidenum">
              <a:rPr lang="de-DE" altLang="de-DE" smtClean="0"/>
              <a:pPr>
                <a:defRPr/>
              </a:pPr>
              <a:t>‹#›</a:t>
            </a:fld>
            <a:endParaRPr lang="de-DE" altLang="de-DE" dirty="0"/>
          </a:p>
        </p:txBody>
      </p:sp>
      <p:sp>
        <p:nvSpPr>
          <p:cNvPr id="9" name="Inhaltsplatzhalter 15"/>
          <p:cNvSpPr>
            <a:spLocks noGrp="1"/>
          </p:cNvSpPr>
          <p:nvPr>
            <p:ph sz="quarter" idx="12"/>
          </p:nvPr>
        </p:nvSpPr>
        <p:spPr>
          <a:xfrm>
            <a:off x="686283" y="981074"/>
            <a:ext cx="8460432" cy="5184776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7200000" scaled="0"/>
          </a:gradFill>
          <a:effectLst/>
        </p:spPr>
        <p:txBody>
          <a:bodyPr lIns="720000" tIns="1080000" rIns="684000" bIns="360000" anchor="t" anchorCtr="0"/>
          <a:lstStyle>
            <a:lvl1pPr marL="0" indent="0">
              <a:lnSpc>
                <a:spcPts val="5200"/>
              </a:lnSpc>
              <a:spcAft>
                <a:spcPts val="600"/>
              </a:spcAft>
              <a:buFontTx/>
              <a:buNone/>
              <a:tabLst/>
              <a:defRPr sz="4800" b="1" baseline="0">
                <a:latin typeface="+mj-lt"/>
              </a:defRPr>
            </a:lvl1pPr>
            <a:lvl2pPr marL="268288" indent="-268288">
              <a:lnSpc>
                <a:spcPts val="36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/>
              <a:defRPr sz="3200" b="1" baseline="0"/>
            </a:lvl2pPr>
            <a:lvl3pPr marL="268288" indent="0">
              <a:lnSpc>
                <a:spcPts val="2800"/>
              </a:lnSpc>
              <a:spcBef>
                <a:spcPts val="2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FontTx/>
              <a:buNone/>
              <a:tabLst>
                <a:tab pos="536575" algn="l"/>
              </a:tabLst>
              <a:defRPr sz="2400"/>
            </a:lvl3pPr>
            <a:lvl4pPr marL="630238" indent="-180975">
              <a:lnSpc>
                <a:spcPts val="24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tabLst/>
              <a:defRPr sz="2000"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lang="de-DE" sz="1200" b="1" i="0" baseline="0" smtClean="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/>
              <a:t>Wolfgang Lemb, Deutsch-polnische Konsultation am 23./24. August 2018 in Katowice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6484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fgang Le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AB0F12-241D-46D9-8CE9-1A52186B02E9}" type="slidenum">
              <a:rPr lang="de-DE" altLang="de-DE" smtClean="0"/>
              <a:pPr>
                <a:defRPr/>
              </a:pPr>
              <a:t>‹#›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 i="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/>
              <a:t>Wolfgang Lemb, Deutsch-polnische Konsultation am 23./24. August 2018 in Katowice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60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"/>
          <p:cNvSpPr/>
          <p:nvPr/>
        </p:nvSpPr>
        <p:spPr>
          <a:xfrm>
            <a:off x="0" y="-457636"/>
            <a:ext cx="9144000" cy="7315636"/>
          </a:xfrm>
          <a:prstGeom prst="rect">
            <a:avLst/>
          </a:prstGeom>
          <a:gradFill>
            <a:gsLst>
              <a:gs pos="0">
                <a:srgbClr val="FFFFFF">
                  <a:alpha val="70000"/>
                </a:srgbClr>
              </a:gs>
              <a:gs pos="100000">
                <a:srgbClr val="BEBEBE">
                  <a:alpha val="7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 defTabSz="410751" eaLnBrk="1" fontAlgn="auto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kern="0">
              <a:solidFill>
                <a:srgbClr val="FFFFFF"/>
              </a:solidFill>
              <a:latin typeface="Helvetica Neue Medium"/>
              <a:ea typeface="+mn-ea"/>
              <a:sym typeface="Helvetica Neue Medium"/>
            </a:endParaRPr>
          </a:p>
        </p:txBody>
      </p:sp>
      <p:grpSp>
        <p:nvGrpSpPr>
          <p:cNvPr id="29" name="Gruppieren"/>
          <p:cNvGrpSpPr/>
          <p:nvPr/>
        </p:nvGrpSpPr>
        <p:grpSpPr>
          <a:xfrm rot="21149833" flipH="1">
            <a:off x="8007473" y="5901237"/>
            <a:ext cx="1078445" cy="960351"/>
            <a:chOff x="0" y="0"/>
            <a:chExt cx="3208457" cy="3287778"/>
          </a:xfrm>
        </p:grpSpPr>
        <p:pic>
          <p:nvPicPr>
            <p:cNvPr id="27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9900000">
              <a:off x="296887" y="355962"/>
              <a:ext cx="2614683" cy="2638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9900000">
              <a:off x="1876616" y="93214"/>
              <a:ext cx="830655" cy="8381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" name="IGMetall.png" descr="IGMeta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9902" y="-10535"/>
            <a:ext cx="869745" cy="86974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260371" y="6342654"/>
            <a:ext cx="391133" cy="275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2" name="Überschrift"/>
          <p:cNvSpPr txBox="1">
            <a:spLocks noGrp="1"/>
          </p:cNvSpPr>
          <p:nvPr>
            <p:ph type="body" sz="quarter" idx="13"/>
          </p:nvPr>
        </p:nvSpPr>
        <p:spPr>
          <a:xfrm>
            <a:off x="315683" y="430586"/>
            <a:ext cx="8436765" cy="5353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812" b="1">
                <a:solidFill>
                  <a:srgbClr val="BD252C"/>
                </a:solidFill>
              </a:defRPr>
            </a:lvl1pPr>
          </a:lstStyle>
          <a:p>
            <a:r>
              <a:rPr dirty="0" err="1"/>
              <a:t>Überschrift</a:t>
            </a:r>
            <a:endParaRPr dirty="0"/>
          </a:p>
        </p:txBody>
      </p:sp>
      <p:sp>
        <p:nvSpPr>
          <p:cNvPr id="33" name="Text"/>
          <p:cNvSpPr txBox="1">
            <a:spLocks noGrp="1"/>
          </p:cNvSpPr>
          <p:nvPr>
            <p:ph type="body" sz="quarter" idx="14"/>
          </p:nvPr>
        </p:nvSpPr>
        <p:spPr>
          <a:xfrm>
            <a:off x="312882" y="1310743"/>
            <a:ext cx="8436765" cy="4271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109">
                <a:solidFill>
                  <a:srgbClr val="424242"/>
                </a:solidFill>
              </a:defRPr>
            </a:lvl1pPr>
          </a:lstStyle>
          <a:p>
            <a: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670723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 xmlns="">
        <p15:guide id="1" orient="horz" pos="3072">
          <p15:clr>
            <a:srgbClr val="FBAE40"/>
          </p15:clr>
        </p15:guide>
        <p15:guide id="2" pos="40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Wolfgang Lemb, Deutsch-polnische Konsultation am 23./24. August 2018 in Katowice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BE6443-C8A1-9B4B-9AED-1D731AEE981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00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3B26-45CB-45EB-AA87-9A23C427C576}" type="slidenum">
              <a:rPr lang="de-DE" altLang="de-DE"/>
              <a:pPr>
                <a:defRPr/>
              </a:pPr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9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B_ZG_Text Aufzählung 3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19139" y="2403223"/>
            <a:ext cx="7813301" cy="2879725"/>
          </a:xfrm>
          <a:prstGeom prst="rect">
            <a:avLst/>
          </a:prstGeom>
        </p:spPr>
        <p:txBody>
          <a:bodyPr>
            <a:noAutofit/>
          </a:bodyPr>
          <a:lstStyle>
            <a:lvl1pPr marL="444500" indent="-444500">
              <a:lnSpc>
                <a:spcPct val="100000"/>
              </a:lnSpc>
              <a:buFont typeface="Wingdings" panose="05000000000000000000" pitchFamily="2" charset="2"/>
              <a:buChar char="l"/>
              <a:defRPr sz="1800"/>
            </a:lvl1pPr>
            <a:lvl2pPr marL="898525" indent="-450850" defTabSz="714375">
              <a:lnSpc>
                <a:spcPct val="100000"/>
              </a:lnSpc>
              <a:buFont typeface="Wingdings" panose="05000000000000000000" pitchFamily="2" charset="2"/>
              <a:buChar char="l"/>
              <a:tabLst>
                <a:tab pos="1612900" algn="l"/>
              </a:tabLst>
              <a:defRPr sz="1600"/>
            </a:lvl2pPr>
            <a:lvl3pPr marL="1346200" indent="-447675">
              <a:lnSpc>
                <a:spcPct val="100000"/>
              </a:lnSpc>
              <a:buFont typeface="Wingdings" panose="05000000000000000000" pitchFamily="2" charset="2"/>
              <a:buChar char="l"/>
              <a:tabLst>
                <a:tab pos="1612900" algn="l"/>
              </a:tabLst>
              <a:defRPr sz="1400"/>
            </a:lvl3pPr>
            <a:lvl4pPr marL="1966913" indent="-171450">
              <a:lnSpc>
                <a:spcPct val="100000"/>
              </a:lnSpc>
              <a:buFont typeface="Wingdings" panose="05000000000000000000" pitchFamily="2" charset="2"/>
              <a:buChar char="l"/>
              <a:defRPr sz="1200" baseline="0"/>
            </a:lvl4pPr>
            <a:lvl5pPr marL="449262" indent="0" defTabSz="898525">
              <a:buFont typeface="Wingdings" panose="05000000000000000000" pitchFamily="2" charset="2"/>
              <a:buNone/>
              <a:tabLst>
                <a:tab pos="898525" algn="l"/>
              </a:tabLst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719139" y="1232756"/>
            <a:ext cx="7813301" cy="5762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31800" y="120938"/>
            <a:ext cx="6804727" cy="455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Mitglieder mit Migrationshintergrund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82406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-spaltig mit rot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Kapitel, Stichzeile oder 1-zeiliger Seitentitel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D2253-2F85-404A-85AF-A094A6F488C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56000" y="2149200"/>
            <a:ext cx="7813675" cy="41751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6000" y="1268413"/>
            <a:ext cx="6696000" cy="468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de-DE"/>
              <a:t>Textseite mit Aufzählung und roter Überschrift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6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1-spalti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756000" y="1268413"/>
            <a:ext cx="6696000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1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72349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1-spalti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56000" y="2134999"/>
            <a:ext cx="7776812" cy="41751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756000" y="1268413"/>
            <a:ext cx="6696000" cy="46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1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Mitglieder mit Migrationshintergrund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22396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5"/>
          <p:cNvSpPr txBox="1">
            <a:spLocks/>
          </p:cNvSpPr>
          <p:nvPr userDrawn="1"/>
        </p:nvSpPr>
        <p:spPr>
          <a:xfrm>
            <a:off x="539552" y="963794"/>
            <a:ext cx="8459786" cy="5185123"/>
          </a:xfrm>
          <a:prstGeom prst="rect">
            <a:avLst/>
          </a:prstGeom>
          <a:solidFill>
            <a:schemeClr val="bg1"/>
          </a:solidFill>
          <a:effectLst>
            <a:outerShdw blurRad="76200" dist="76200" dir="8100000" algn="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txBody>
          <a:bodyPr lIns="720000" tIns="0" rIns="0" bIns="360000" anchor="ctr" anchorCtr="0"/>
          <a:lstStyle>
            <a:lvl1pPr marL="0" indent="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Tx/>
              <a:buNone/>
              <a:tabLst/>
              <a:defRPr sz="3600" b="1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2438" indent="-452438" algn="l" rtl="0" eaLnBrk="1" fontAlgn="base" hangingPunct="1">
              <a:lnSpc>
                <a:spcPts val="3200"/>
              </a:lnSpc>
              <a:spcBef>
                <a:spcPts val="8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"/>
              <a:tabLst/>
              <a:defRPr sz="28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61938" algn="l" rtl="0" eaLnBrk="1" fontAlgn="base" hangingPunct="1"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3763" indent="-179388" algn="l" rtl="0" eaLnBrk="1" fontAlgn="base" hangingPunct="1">
              <a:lnSpc>
                <a:spcPts val="24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6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3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1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de-DE" kern="0" dirty="0"/>
          </a:p>
        </p:txBody>
      </p:sp>
      <p:sp>
        <p:nvSpPr>
          <p:cNvPr id="1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0000" y="6174000"/>
            <a:ext cx="684000" cy="684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1AB0F12-241D-46D9-8CE9-1A52186B02E9}" type="slidenum">
              <a:rPr lang="de-DE" altLang="de-DE" smtClean="0"/>
              <a:pPr>
                <a:defRPr/>
              </a:pPr>
              <a:t>‹#›</a:t>
            </a:fld>
            <a:endParaRPr lang="de-DE" altLang="de-DE" dirty="0"/>
          </a:p>
        </p:txBody>
      </p:sp>
      <p:pic>
        <p:nvPicPr>
          <p:cNvPr id="12" name="Bild 9" descr="Logo_RGB_216dpi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64" y="0"/>
            <a:ext cx="683568" cy="6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 userDrawn="1"/>
        </p:nvCxnSpPr>
        <p:spPr bwMode="auto">
          <a:xfrm>
            <a:off x="8118648" y="738000"/>
            <a:ext cx="0" cy="1800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684214" y="-1"/>
            <a:ext cx="7092650" cy="683569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3"/>
          </p:nvPr>
        </p:nvSpPr>
        <p:spPr>
          <a:xfrm>
            <a:off x="684213" y="6165850"/>
            <a:ext cx="7775575" cy="69215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mtClean="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/>
              <a:t>Wolfgang Lemb, Deutsch-polnische Konsultation am 23./24. August 2018 in Katowice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7724103" y="675357"/>
            <a:ext cx="1017160" cy="29707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VB 04  Vorstand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8" r:id="rId2"/>
    <p:sldLayoutId id="2147483804" r:id="rId3"/>
    <p:sldLayoutId id="2147483805" r:id="rId4"/>
    <p:sldLayoutId id="2147483807" r:id="rId5"/>
    <p:sldLayoutId id="2147483821" r:id="rId6"/>
    <p:sldLayoutId id="2147483822" r:id="rId7"/>
    <p:sldLayoutId id="2147483824" r:id="rId8"/>
    <p:sldLayoutId id="2147483825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ct val="0"/>
        </a:spcBef>
        <a:spcAft>
          <a:spcPts val="800"/>
        </a:spcAft>
        <a:buClr>
          <a:srgbClr val="FF0000"/>
        </a:buClr>
        <a:buFont typeface="Wingdings" panose="05000000000000000000" pitchFamily="2" charset="2"/>
        <a:buChar char=""/>
        <a:tabLst>
          <a:tab pos="292100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76238" indent="-84138" algn="l" rtl="0" eaLnBrk="1" fontAlgn="base" hangingPunct="1">
        <a:lnSpc>
          <a:spcPts val="1900"/>
        </a:lnSpc>
        <a:spcBef>
          <a:spcPct val="0"/>
        </a:spcBef>
        <a:spcAft>
          <a:spcPts val="600"/>
        </a:spcAft>
        <a:buClr>
          <a:srgbClr val="FF0000"/>
        </a:buClr>
        <a:buFont typeface="Wingdings 2" panose="05020102010507070707" pitchFamily="18" charset="2"/>
        <a:buChar char=""/>
        <a:tabLst>
          <a:tab pos="44450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77800" algn="l" rtl="0" eaLnBrk="1" fontAlgn="base" hangingPunct="1">
        <a:lnSpc>
          <a:spcPts val="1400"/>
        </a:lnSpc>
        <a:spcBef>
          <a:spcPct val="0"/>
        </a:spcBef>
        <a:spcAft>
          <a:spcPts val="400"/>
        </a:spcAft>
        <a:buClr>
          <a:srgbClr val="FF0000"/>
        </a:buClr>
        <a:buFont typeface="Courier New" panose="02070309020205020404" pitchFamily="49" charset="0"/>
        <a:buChar char="o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167322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2921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9232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921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4952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92100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00672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92100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6392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92100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92112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292100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495646" cy="5184576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276427"/>
            <a:ext cx="7092650" cy="683569"/>
          </a:xfrm>
        </p:spPr>
        <p:txBody>
          <a:bodyPr>
            <a:norm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+mn-lt"/>
                <a:ea typeface="ＭＳ Ｐゴシック" panose="020B0600070205080204" pitchFamily="34" charset="-128"/>
                <a:cs typeface="+mn-cs"/>
              </a:rPr>
              <a:t>Gabriele Ibrom</a:t>
            </a:r>
            <a:br>
              <a:rPr lang="de-DE" sz="1600" dirty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de-DE" sz="1200" dirty="0" err="1">
                <a:latin typeface="+mn-lt"/>
                <a:ea typeface="ＭＳ Ｐゴシック" panose="020B0600070205080204" pitchFamily="34" charset="-128"/>
                <a:cs typeface="+mn-cs"/>
              </a:rPr>
              <a:t>Obszar</a:t>
            </a:r>
            <a:r>
              <a:rPr lang="de-DE" sz="1200" dirty="0"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de-DE" sz="1200" dirty="0" err="1">
                <a:latin typeface="+mn-lt"/>
                <a:ea typeface="ＭＳ Ｐゴシック" panose="020B0600070205080204" pitchFamily="34" charset="-128"/>
                <a:cs typeface="+mn-cs"/>
              </a:rPr>
              <a:t>Transnarodowa</a:t>
            </a:r>
            <a:r>
              <a:rPr lang="de-DE" sz="1200" dirty="0"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de-DE" sz="1200" dirty="0" err="1">
                <a:latin typeface="+mn-lt"/>
                <a:ea typeface="ＭＳ Ｐゴシック" panose="020B0600070205080204" pitchFamily="34" charset="-128"/>
                <a:cs typeface="+mn-cs"/>
              </a:rPr>
              <a:t>Polityka</a:t>
            </a:r>
            <a:r>
              <a:rPr lang="de-DE" sz="1200" dirty="0"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de-DE" sz="1200" dirty="0" err="1">
                <a:latin typeface="+mn-lt"/>
                <a:ea typeface="ＭＳ Ｐゴシック" panose="020B0600070205080204" pitchFamily="34" charset="-128"/>
                <a:cs typeface="+mn-cs"/>
              </a:rPr>
              <a:t>Związkowa</a:t>
            </a:r>
            <a:endParaRPr lang="de-DE" sz="1200" dirty="0"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Inhaltsplatzhalter 16"/>
          <p:cNvSpPr txBox="1">
            <a:spLocks/>
          </p:cNvSpPr>
          <p:nvPr/>
        </p:nvSpPr>
        <p:spPr>
          <a:xfrm>
            <a:off x="539552" y="1700808"/>
            <a:ext cx="5232493" cy="279968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lIns="360000" tIns="0" rIns="0" bIns="0"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b="1" dirty="0" err="1">
                <a:cs typeface="Arial" panose="020B0604020202020204" pitchFamily="34" charset="0"/>
              </a:rPr>
              <a:t>Polsko-niemieckie</a:t>
            </a:r>
            <a:r>
              <a:rPr lang="de-DE" b="1" dirty="0">
                <a:cs typeface="Arial" panose="020B0604020202020204" pitchFamily="34" charset="0"/>
              </a:rPr>
              <a:t> </a:t>
            </a:r>
            <a:r>
              <a:rPr lang="de-DE" b="1" dirty="0" err="1">
                <a:cs typeface="Arial" panose="020B0604020202020204" pitchFamily="34" charset="0"/>
              </a:rPr>
              <a:t>konsultacje</a:t>
            </a:r>
            <a:endParaRPr lang="de-DE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>
                <a:cs typeface="Arial" panose="020B0604020202020204" pitchFamily="34" charset="0"/>
              </a:rPr>
              <a:t>23-24 </a:t>
            </a:r>
            <a:r>
              <a:rPr lang="de-DE" sz="1800" b="1" dirty="0" err="1">
                <a:cs typeface="Arial" panose="020B0604020202020204" pitchFamily="34" charset="0"/>
              </a:rPr>
              <a:t>sierpnia</a:t>
            </a:r>
            <a:r>
              <a:rPr lang="de-DE" sz="1800" b="1" dirty="0">
                <a:cs typeface="Arial" panose="020B0604020202020204" pitchFamily="34" charset="0"/>
              </a:rPr>
              <a:t>, Katowice</a:t>
            </a:r>
            <a:endParaRPr lang="de-DE" sz="12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2867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28663" y="1989138"/>
            <a:ext cx="4275137" cy="460851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de-DE" altLang="de-DE" sz="1600" dirty="0"/>
              <a:t>IG Metall </a:t>
            </a:r>
            <a:r>
              <a:rPr lang="de-DE" altLang="de-DE" sz="1600" dirty="0" err="1"/>
              <a:t>osiąga</a:t>
            </a:r>
            <a:r>
              <a:rPr lang="de-DE" altLang="de-DE" sz="1600" dirty="0"/>
              <a:t> </a:t>
            </a:r>
            <a:r>
              <a:rPr lang="de-DE" altLang="de-DE" sz="1600" b="1" dirty="0" err="1"/>
              <a:t>ponadprzeciętne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sukcesy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integracji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imigrantów</a:t>
            </a:r>
            <a:r>
              <a:rPr lang="de-DE" altLang="de-DE" sz="1600" dirty="0"/>
              <a:t> i ich </a:t>
            </a:r>
            <a:r>
              <a:rPr lang="de-DE" altLang="de-DE" sz="1600" dirty="0" err="1"/>
              <a:t>dzieci</a:t>
            </a:r>
            <a:r>
              <a:rPr lang="de-DE" altLang="de-DE" sz="1600" dirty="0"/>
              <a:t>.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de-DE" altLang="de-DE" sz="1600" dirty="0" err="1"/>
              <a:t>Dzięki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statutowi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który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traktuje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wszystkich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jednakowo</a:t>
            </a:r>
            <a:r>
              <a:rPr lang="de-DE" altLang="de-DE" sz="1600" dirty="0"/>
              <a:t>, </a:t>
            </a:r>
            <a:r>
              <a:rPr lang="de-DE" altLang="de-DE" sz="1600" dirty="0" err="1"/>
              <a:t>oraz</a:t>
            </a:r>
            <a:r>
              <a:rPr lang="de-DE" altLang="de-DE" sz="1600" dirty="0"/>
              <a:t> </a:t>
            </a:r>
            <a:r>
              <a:rPr lang="de-DE" altLang="de-DE" sz="1600" dirty="0" err="1"/>
              <a:t>ustawie</a:t>
            </a:r>
            <a:r>
              <a:rPr lang="de-DE" altLang="de-DE" sz="1600" dirty="0"/>
              <a:t> o </a:t>
            </a:r>
            <a:r>
              <a:rPr lang="de-DE" altLang="de-DE" sz="1600" dirty="0" err="1"/>
              <a:t>ustroju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przedsiębiorstw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możemy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zagwarantować</a:t>
            </a:r>
            <a:r>
              <a:rPr lang="de-DE" altLang="de-DE" sz="1600" dirty="0"/>
              <a:t> </a:t>
            </a:r>
            <a:r>
              <a:rPr lang="de-DE" altLang="de-DE" sz="1600" b="1" dirty="0" err="1"/>
              <a:t>współpracę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w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środowisku</a:t>
            </a:r>
            <a:r>
              <a:rPr lang="de-DE" altLang="de-DE" sz="1600" b="1" dirty="0"/>
              <a:t>, </a:t>
            </a:r>
            <a:r>
              <a:rPr lang="de-DE" altLang="de-DE" sz="1600" b="1" dirty="0" err="1"/>
              <a:t>które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jest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w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dużej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mierze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wolne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od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dyskryminacji</a:t>
            </a:r>
            <a:r>
              <a:rPr lang="de-DE" altLang="de-DE" sz="1600" b="1" dirty="0"/>
              <a:t>.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de-DE" altLang="de-DE" sz="1600" b="1" dirty="0" err="1"/>
              <a:t>Partycypacja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w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zarządzaniu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przedsiębiorstwem</a:t>
            </a:r>
            <a:r>
              <a:rPr lang="de-DE" altLang="de-DE" sz="1600" b="1" dirty="0"/>
              <a:t> </a:t>
            </a:r>
            <a:r>
              <a:rPr lang="de-DE" altLang="de-DE" sz="1600" dirty="0" err="1"/>
              <a:t>oraz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działalność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związkowa</a:t>
            </a:r>
            <a:r>
              <a:rPr lang="de-DE" altLang="de-DE" sz="1600" b="1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b="1" dirty="0" err="1"/>
              <a:t>ważny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wkład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w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skuteczną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integrację</a:t>
            </a:r>
            <a:r>
              <a:rPr lang="de-DE" altLang="de-DE" sz="1600" b="1" dirty="0"/>
              <a:t>.</a:t>
            </a:r>
            <a:endParaRPr lang="de-DE" altLang="de-DE" sz="1600" dirty="0"/>
          </a:p>
        </p:txBody>
      </p:sp>
      <p:sp>
        <p:nvSpPr>
          <p:cNvPr id="11267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730250" y="1268413"/>
            <a:ext cx="7813675" cy="576262"/>
          </a:xfrm>
        </p:spPr>
        <p:txBody>
          <a:bodyPr/>
          <a:lstStyle/>
          <a:p>
            <a:r>
              <a:rPr lang="de-DE" altLang="de-DE" dirty="0" err="1">
                <a:solidFill>
                  <a:srgbClr val="FF0000"/>
                </a:solidFill>
              </a:rPr>
              <a:t>Zacznijmy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dirty="0" err="1">
                <a:solidFill>
                  <a:srgbClr val="FF0000"/>
                </a:solidFill>
              </a:rPr>
              <a:t>od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dirty="0" err="1">
                <a:solidFill>
                  <a:srgbClr val="FF0000"/>
                </a:solidFill>
              </a:rPr>
              <a:t>trzech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dirty="0" err="1">
                <a:solidFill>
                  <a:srgbClr val="FF0000"/>
                </a:solidFill>
              </a:rPr>
              <a:t>pozytywnych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dirty="0" err="1">
                <a:solidFill>
                  <a:srgbClr val="FF0000"/>
                </a:solidFill>
              </a:rPr>
              <a:t>informacji</a:t>
            </a:r>
            <a:endParaRPr lang="de-DE" altLang="de-DE" dirty="0">
              <a:solidFill>
                <a:srgbClr val="FF0000"/>
              </a:solidFill>
            </a:endParaRPr>
          </a:p>
        </p:txBody>
      </p:sp>
      <p:pic>
        <p:nvPicPr>
          <p:cNvPr id="11268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001838"/>
            <a:ext cx="39878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76056" y="6453188"/>
            <a:ext cx="1708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/>
              <a:t>Foto: v.Polentz/Transitfoto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0" y="54699"/>
            <a:ext cx="7561262" cy="936625"/>
          </a:xfrm>
          <a:prstGeom prst="rect">
            <a:avLst/>
          </a:prstGeom>
        </p:spPr>
        <p:txBody>
          <a:bodyPr>
            <a:noAutofit/>
          </a:bodyPr>
          <a:lstStyle>
            <a:lvl1pPr marL="444500" indent="-4445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l"/>
              <a:tabLst>
                <a:tab pos="292100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450850" algn="l" defTabSz="7143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l"/>
              <a:tabLst>
                <a:tab pos="161290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6200" indent="-44767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l"/>
              <a:tabLst>
                <a:tab pos="1612900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6913" indent="-17145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tabLst>
                <a:tab pos="292100" algn="l"/>
              </a:tabLst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49262" indent="0" algn="l" defTabSz="89852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898525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6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3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1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altLang="de-DE" sz="2800" b="1" kern="0" dirty="0">
                <a:solidFill>
                  <a:srgbClr val="FF0000"/>
                </a:solidFill>
              </a:rPr>
              <a:t>IG Metall i </a:t>
            </a:r>
            <a:r>
              <a:rPr lang="de-DE" altLang="de-DE" sz="2800" b="1" kern="0" dirty="0" err="1">
                <a:solidFill>
                  <a:srgbClr val="FF0000"/>
                </a:solidFill>
              </a:rPr>
              <a:t>jego</a:t>
            </a:r>
            <a:r>
              <a:rPr lang="de-DE" altLang="de-DE" sz="2800" b="1" kern="0" dirty="0">
                <a:solidFill>
                  <a:srgbClr val="FF0000"/>
                </a:solidFill>
              </a:rPr>
              <a:t> </a:t>
            </a:r>
            <a:r>
              <a:rPr lang="de-DE" altLang="de-DE" sz="2800" b="1" kern="0" dirty="0" err="1">
                <a:solidFill>
                  <a:srgbClr val="FF0000"/>
                </a:solidFill>
              </a:rPr>
              <a:t>członkowie</a:t>
            </a:r>
            <a:r>
              <a:rPr lang="de-DE" altLang="de-DE" sz="2800" b="1" kern="0" dirty="0">
                <a:solidFill>
                  <a:srgbClr val="FF0000"/>
                </a:solidFill>
              </a:rPr>
              <a:t> o </a:t>
            </a:r>
            <a:r>
              <a:rPr lang="de-DE" altLang="de-DE" sz="2800" b="1" kern="0" dirty="0" err="1">
                <a:solidFill>
                  <a:srgbClr val="FF0000"/>
                </a:solidFill>
              </a:rPr>
              <a:t>pochodzeniu</a:t>
            </a:r>
            <a:r>
              <a:rPr lang="de-DE" altLang="de-DE" sz="2800" b="1" kern="0" dirty="0">
                <a:solidFill>
                  <a:srgbClr val="FF0000"/>
                </a:solidFill>
              </a:rPr>
              <a:t> </a:t>
            </a:r>
            <a:r>
              <a:rPr lang="de-DE" altLang="de-DE" sz="2800" b="1" kern="0" dirty="0" err="1">
                <a:solidFill>
                  <a:srgbClr val="FF0000"/>
                </a:solidFill>
              </a:rPr>
              <a:t>migracyjnym</a:t>
            </a:r>
            <a:r>
              <a:rPr lang="de-DE" altLang="de-DE" sz="2800" b="1" kern="0" dirty="0">
                <a:solidFill>
                  <a:srgbClr val="FF0000"/>
                </a:solidFill>
              </a:rPr>
              <a:t> – </a:t>
            </a:r>
            <a:r>
              <a:rPr lang="de-DE" altLang="de-DE" sz="2800" b="1" kern="0" dirty="0" err="1">
                <a:solidFill>
                  <a:srgbClr val="FF0000"/>
                </a:solidFill>
              </a:rPr>
              <a:t>dobry</a:t>
            </a:r>
            <a:r>
              <a:rPr lang="de-DE" altLang="de-DE" sz="2800" b="1" kern="0" dirty="0">
                <a:solidFill>
                  <a:srgbClr val="FF0000"/>
                </a:solidFill>
              </a:rPr>
              <a:t> </a:t>
            </a:r>
            <a:r>
              <a:rPr lang="de-DE" altLang="de-DE" sz="2800" b="1" kern="0" dirty="0" err="1">
                <a:solidFill>
                  <a:srgbClr val="FF0000"/>
                </a:solidFill>
              </a:rPr>
              <a:t>przykład</a:t>
            </a:r>
            <a:endParaRPr lang="de-DE" altLang="de-DE" sz="28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54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369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altLang="de-DE" dirty="0" err="1"/>
              <a:t>Osoby</a:t>
            </a:r>
            <a:r>
              <a:rPr lang="de-DE" altLang="de-DE" dirty="0"/>
              <a:t> o </a:t>
            </a:r>
            <a:r>
              <a:rPr lang="de-DE" altLang="de-DE" dirty="0" err="1"/>
              <a:t>pochodzeniu</a:t>
            </a:r>
            <a:r>
              <a:rPr lang="de-DE" altLang="de-DE" dirty="0"/>
              <a:t> </a:t>
            </a:r>
            <a:r>
              <a:rPr lang="de-DE" altLang="de-DE" dirty="0" err="1"/>
              <a:t>migracyjnym</a:t>
            </a:r>
            <a:r>
              <a:rPr lang="de-DE" altLang="de-DE" dirty="0"/>
              <a:t>:</a:t>
            </a:r>
          </a:p>
          <a:p>
            <a:endParaRPr lang="de-DE" altLang="de-DE" dirty="0"/>
          </a:p>
          <a:p>
            <a:endParaRPr lang="de-DE" altLang="de-DE" dirty="0"/>
          </a:p>
        </p:txBody>
      </p:sp>
      <p:sp>
        <p:nvSpPr>
          <p:cNvPr id="15362" name="Titel 4"/>
          <p:cNvSpPr>
            <a:spLocks noGrp="1"/>
          </p:cNvSpPr>
          <p:nvPr>
            <p:ph type="title"/>
          </p:nvPr>
        </p:nvSpPr>
        <p:spPr>
          <a:xfrm>
            <a:off x="467544" y="227909"/>
            <a:ext cx="6804727" cy="455325"/>
          </a:xfrm>
        </p:spPr>
        <p:txBody>
          <a:bodyPr>
            <a:normAutofit fontScale="90000"/>
          </a:bodyPr>
          <a:lstStyle/>
          <a:p>
            <a:r>
              <a:rPr lang="de-DE" altLang="de-DE" dirty="0" err="1"/>
              <a:t>Struktura</a:t>
            </a:r>
            <a:r>
              <a:rPr lang="de-DE" altLang="de-DE" dirty="0"/>
              <a:t> </a:t>
            </a:r>
            <a:r>
              <a:rPr lang="de-DE" altLang="de-DE" dirty="0" err="1"/>
              <a:t>członków</a:t>
            </a:r>
            <a:r>
              <a:rPr lang="de-DE" altLang="de-DE" dirty="0"/>
              <a:t> IG Metall </a:t>
            </a:r>
            <a:r>
              <a:rPr lang="de-DE" altLang="de-DE" dirty="0" err="1"/>
              <a:t>odzwierciedla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 err="1"/>
              <a:t>strukturę</a:t>
            </a:r>
            <a:r>
              <a:rPr lang="de-DE" altLang="de-DE" dirty="0"/>
              <a:t> </a:t>
            </a:r>
            <a:r>
              <a:rPr lang="de-DE" altLang="de-DE" dirty="0" err="1"/>
              <a:t>społeczną</a:t>
            </a:r>
            <a:endParaRPr lang="de-DE" altLang="de-DE" dirty="0"/>
          </a:p>
        </p:txBody>
      </p:sp>
      <p:sp>
        <p:nvSpPr>
          <p:cNvPr id="15372" name="Textfeld 7"/>
          <p:cNvSpPr txBox="1">
            <a:spLocks noChangeArrowheads="1"/>
          </p:cNvSpPr>
          <p:nvPr/>
        </p:nvSpPr>
        <p:spPr bwMode="auto">
          <a:xfrm>
            <a:off x="719138" y="5541963"/>
            <a:ext cx="7813675" cy="735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324000" bIns="57600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600" dirty="0"/>
              <a:t>IG Metall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istotny</a:t>
            </a:r>
            <a:r>
              <a:rPr lang="de-DE" altLang="de-DE" sz="1600" dirty="0"/>
              <a:t> i </a:t>
            </a:r>
            <a:r>
              <a:rPr lang="de-DE" altLang="de-DE" sz="1600" dirty="0" err="1"/>
              <a:t>kompetentny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partner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</a:t>
            </a:r>
            <a:r>
              <a:rPr lang="de-DE" altLang="de-DE" sz="1600" dirty="0"/>
              <a:t> </a:t>
            </a:r>
            <a:r>
              <a:rPr lang="de-DE" altLang="de-DE" sz="1600" dirty="0" err="1"/>
              <a:t>kwestiach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imigracji</a:t>
            </a:r>
            <a:r>
              <a:rPr lang="de-DE" altLang="de-DE" sz="1600" dirty="0"/>
              <a:t> i </a:t>
            </a:r>
            <a:r>
              <a:rPr lang="de-DE" altLang="de-DE" sz="1600" dirty="0" err="1"/>
              <a:t>integracji</a:t>
            </a:r>
            <a:r>
              <a:rPr lang="de-DE" altLang="de-DE" sz="1600" dirty="0"/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18575B1-3E29-B04D-B101-308D028C4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8" y="1867421"/>
            <a:ext cx="80899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033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Duże</a:t>
            </a:r>
            <a:r>
              <a:rPr lang="de-DE" altLang="de-DE" dirty="0"/>
              <a:t> </a:t>
            </a:r>
            <a:r>
              <a:rPr lang="de-DE" altLang="de-DE" dirty="0" err="1"/>
              <a:t>różnice</a:t>
            </a:r>
            <a:r>
              <a:rPr lang="de-DE" altLang="de-DE" dirty="0"/>
              <a:t> </a:t>
            </a:r>
            <a:r>
              <a:rPr lang="de-DE" altLang="de-DE" dirty="0" err="1"/>
              <a:t>między</a:t>
            </a:r>
            <a:r>
              <a:rPr lang="de-DE" altLang="de-DE" dirty="0"/>
              <a:t> </a:t>
            </a:r>
            <a:r>
              <a:rPr lang="de-DE" altLang="de-DE" dirty="0" err="1"/>
              <a:t>poszczególnymi</a:t>
            </a:r>
            <a:r>
              <a:rPr lang="de-DE" altLang="de-DE" dirty="0"/>
              <a:t> </a:t>
            </a:r>
            <a:r>
              <a:rPr lang="de-DE" altLang="de-DE" dirty="0" err="1"/>
              <a:t>regionami</a:t>
            </a:r>
            <a:endParaRPr lang="de-DE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5972C53-F3D7-F247-822E-034B496EF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2736"/>
            <a:ext cx="8115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7876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52666"/>
            <a:ext cx="6804727" cy="455325"/>
          </a:xfrm>
        </p:spPr>
        <p:txBody>
          <a:bodyPr>
            <a:normAutofit fontScale="90000"/>
          </a:bodyPr>
          <a:lstStyle/>
          <a:p>
            <a:r>
              <a:rPr lang="de-DE" altLang="de-DE" dirty="0" err="1"/>
              <a:t>Członkowie</a:t>
            </a:r>
            <a:r>
              <a:rPr lang="de-DE" altLang="de-DE" dirty="0"/>
              <a:t> o </a:t>
            </a:r>
            <a:r>
              <a:rPr lang="de-DE" altLang="de-DE" dirty="0" err="1"/>
              <a:t>pochodzeniu</a:t>
            </a:r>
            <a:r>
              <a:rPr lang="de-DE" altLang="de-DE" dirty="0"/>
              <a:t> </a:t>
            </a:r>
            <a:r>
              <a:rPr lang="de-DE" altLang="de-DE" dirty="0" err="1"/>
              <a:t>migracyjnym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 err="1"/>
              <a:t>w</a:t>
            </a:r>
            <a:r>
              <a:rPr lang="de-DE" altLang="de-DE" dirty="0"/>
              <a:t> </a:t>
            </a:r>
            <a:r>
              <a:rPr lang="de-DE" altLang="de-DE" dirty="0" err="1"/>
              <a:t>poszczególnych</a:t>
            </a:r>
            <a:r>
              <a:rPr lang="de-DE" altLang="de-DE" dirty="0"/>
              <a:t> </a:t>
            </a:r>
            <a:r>
              <a:rPr lang="de-DE" altLang="de-DE" dirty="0" err="1"/>
              <a:t>gremiach</a:t>
            </a:r>
            <a:endParaRPr lang="de-DE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BAB8754-3020-0646-8ED1-23A9D43C9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0728"/>
            <a:ext cx="76581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4993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51520" y="84715"/>
            <a:ext cx="7092650" cy="683569"/>
          </a:xfrm>
        </p:spPr>
        <p:txBody>
          <a:bodyPr/>
          <a:lstStyle/>
          <a:p>
            <a:r>
              <a:rPr lang="de-DE" altLang="de-DE" dirty="0" err="1"/>
              <a:t>Siedem</a:t>
            </a:r>
            <a:r>
              <a:rPr lang="de-DE" altLang="de-DE" dirty="0"/>
              <a:t> </a:t>
            </a:r>
            <a:r>
              <a:rPr lang="de-DE" altLang="de-DE" dirty="0" err="1"/>
              <a:t>krajów</a:t>
            </a:r>
            <a:r>
              <a:rPr lang="de-DE" altLang="de-DE" dirty="0"/>
              <a:t>, </a:t>
            </a:r>
            <a:r>
              <a:rPr lang="de-DE" altLang="de-DE" dirty="0" err="1"/>
              <a:t>z</a:t>
            </a:r>
            <a:r>
              <a:rPr lang="de-DE" altLang="de-DE" dirty="0"/>
              <a:t> </a:t>
            </a:r>
            <a:r>
              <a:rPr lang="de-DE" altLang="de-DE" dirty="0" err="1"/>
              <a:t>których</a:t>
            </a:r>
            <a:r>
              <a:rPr lang="de-DE" altLang="de-DE" dirty="0"/>
              <a:t> </a:t>
            </a:r>
            <a:r>
              <a:rPr lang="de-DE" altLang="de-DE" dirty="0" err="1"/>
              <a:t>pochodzi</a:t>
            </a:r>
            <a:r>
              <a:rPr lang="de-DE" altLang="de-DE" dirty="0"/>
              <a:t> </a:t>
            </a:r>
            <a:r>
              <a:rPr lang="de-DE" altLang="de-DE" dirty="0" err="1"/>
              <a:t>najwięcej</a:t>
            </a:r>
            <a:r>
              <a:rPr lang="de-DE" altLang="de-DE" dirty="0"/>
              <a:t> </a:t>
            </a:r>
            <a:r>
              <a:rPr lang="de-DE" altLang="de-DE" dirty="0" err="1"/>
              <a:t>imigrantów</a:t>
            </a:r>
            <a:endParaRPr lang="de-DE" dirty="0"/>
          </a:p>
        </p:txBody>
      </p:sp>
      <p:sp>
        <p:nvSpPr>
          <p:cNvPr id="20" name="Textplatzhalter 13"/>
          <p:cNvSpPr txBox="1">
            <a:spLocks/>
          </p:cNvSpPr>
          <p:nvPr/>
        </p:nvSpPr>
        <p:spPr bwMode="auto">
          <a:xfrm>
            <a:off x="6535418" y="6119520"/>
            <a:ext cx="2121539" cy="287994"/>
          </a:xfrm>
          <a:prstGeom prst="rect">
            <a:avLst/>
          </a:prstGeom>
          <a:pattFill prst="pct5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lIns="288000"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444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-444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4500" indent="-444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44500" indent="-444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de-DE" sz="800" b="0"/>
              <a:t>* Quelle: Statistisches Bundesamt 2016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63493" y="103299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Na </a:t>
            </a:r>
            <a:r>
              <a:rPr lang="de-DE" sz="1400" dirty="0" err="1"/>
              <a:t>drugim</a:t>
            </a:r>
            <a:r>
              <a:rPr lang="de-DE" sz="1400" dirty="0"/>
              <a:t> </a:t>
            </a:r>
            <a:r>
              <a:rPr lang="de-DE" sz="1400" dirty="0" err="1"/>
              <a:t>miejscu</a:t>
            </a:r>
            <a:endParaRPr lang="de-DE" sz="1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89D3435-6469-B040-A8B1-BA9781171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38334"/>
            <a:ext cx="7721600" cy="5207000"/>
          </a:xfrm>
          <a:prstGeom prst="rect">
            <a:avLst/>
          </a:prstGeom>
        </p:spPr>
      </p:pic>
      <p:cxnSp>
        <p:nvCxnSpPr>
          <p:cNvPr id="11" name="Gerade Verbindung mit Pfeil 3">
            <a:extLst>
              <a:ext uri="{FF2B5EF4-FFF2-40B4-BE49-F238E27FC236}">
                <a16:creationId xmlns:a16="http://schemas.microsoft.com/office/drawing/2014/main" xmlns="" id="{890DCA01-9FD1-DB40-B793-F0E7405FAC1E}"/>
              </a:ext>
            </a:extLst>
          </p:cNvPr>
          <p:cNvCxnSpPr>
            <a:cxnSpLocks/>
          </p:cNvCxnSpPr>
          <p:nvPr/>
        </p:nvCxnSpPr>
        <p:spPr bwMode="auto">
          <a:xfrm>
            <a:off x="3067549" y="1338334"/>
            <a:ext cx="1584176" cy="1800200"/>
          </a:xfrm>
          <a:prstGeom prst="straightConnector1">
            <a:avLst/>
          </a:prstGeom>
          <a:solidFill>
            <a:srgbClr val="FFFF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0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Dyskryminacja</a:t>
            </a:r>
            <a:r>
              <a:rPr lang="de-DE" altLang="de-DE" dirty="0"/>
              <a:t>, </a:t>
            </a:r>
            <a:r>
              <a:rPr lang="de-DE" altLang="de-DE" dirty="0" err="1"/>
              <a:t>jakiej</a:t>
            </a:r>
            <a:r>
              <a:rPr lang="de-DE" altLang="de-DE" dirty="0"/>
              <a:t> </a:t>
            </a:r>
            <a:r>
              <a:rPr lang="de-DE" altLang="de-DE" dirty="0" err="1"/>
              <a:t>doświadczają</a:t>
            </a:r>
            <a:r>
              <a:rPr lang="de-DE" altLang="de-DE" dirty="0"/>
              <a:t> </a:t>
            </a:r>
            <a:r>
              <a:rPr lang="de-DE" altLang="de-DE" dirty="0" err="1"/>
              <a:t>członkowie</a:t>
            </a:r>
            <a:endParaRPr lang="de-DE" altLang="de-DE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7D666F5-92F4-0643-A154-E10CADDB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66800"/>
            <a:ext cx="7696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9085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Kwalifikacje</a:t>
            </a:r>
            <a:r>
              <a:rPr lang="de-DE" dirty="0"/>
              <a:t> i </a:t>
            </a:r>
            <a:r>
              <a:rPr lang="de-DE" dirty="0" err="1"/>
              <a:t>prekariat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E188E5CB-B443-49F7-A137-0D0E126A5558}"/>
              </a:ext>
            </a:extLst>
          </p:cNvPr>
          <p:cNvSpPr txBox="1"/>
          <p:nvPr/>
        </p:nvSpPr>
        <p:spPr>
          <a:xfrm>
            <a:off x="756000" y="1627659"/>
            <a:ext cx="1655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In Prozent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94BED92-D69E-4ADC-BB51-ECEB4AD6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39" y="5373216"/>
            <a:ext cx="7659015" cy="7920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bIns="57600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de-DE" altLang="de-DE" sz="1300" dirty="0" err="1"/>
              <a:t>Róznice</a:t>
            </a:r>
            <a:r>
              <a:rPr lang="de-DE" altLang="de-DE" sz="1300" dirty="0"/>
              <a:t> </a:t>
            </a:r>
            <a:r>
              <a:rPr lang="de-DE" altLang="de-DE" sz="1300" dirty="0" err="1"/>
              <a:t>mogą</a:t>
            </a:r>
            <a:r>
              <a:rPr lang="de-DE" altLang="de-DE" sz="1300" dirty="0"/>
              <a:t> </a:t>
            </a:r>
            <a:r>
              <a:rPr lang="de-DE" altLang="de-DE" sz="1300" dirty="0" err="1"/>
              <a:t>wynikać</a:t>
            </a:r>
            <a:r>
              <a:rPr lang="de-DE" altLang="de-DE" sz="1300" dirty="0"/>
              <a:t> </a:t>
            </a:r>
            <a:r>
              <a:rPr lang="de-DE" altLang="de-DE" sz="1300" dirty="0" err="1"/>
              <a:t>m.in</a:t>
            </a:r>
            <a:r>
              <a:rPr lang="de-DE" altLang="de-DE" sz="1300" dirty="0"/>
              <a:t>. </a:t>
            </a:r>
            <a:r>
              <a:rPr lang="de-DE" altLang="de-DE" sz="1300" dirty="0" err="1"/>
              <a:t>z</a:t>
            </a:r>
            <a:r>
              <a:rPr lang="de-DE" altLang="de-DE" sz="1300" dirty="0"/>
              <a:t> </a:t>
            </a:r>
            <a:r>
              <a:rPr lang="de-DE" altLang="de-DE" sz="1300" dirty="0" err="1"/>
              <a:t>relatywnie</a:t>
            </a:r>
            <a:r>
              <a:rPr lang="de-DE" altLang="de-DE" sz="1300" dirty="0"/>
              <a:t> </a:t>
            </a:r>
            <a:r>
              <a:rPr lang="de-DE" altLang="de-DE" sz="1300" dirty="0" err="1"/>
              <a:t>młodego</a:t>
            </a:r>
            <a:r>
              <a:rPr lang="de-DE" altLang="de-DE" sz="1300" dirty="0"/>
              <a:t> </a:t>
            </a:r>
            <a:r>
              <a:rPr lang="de-DE" altLang="de-DE" sz="1300" dirty="0" err="1"/>
              <a:t>wieku</a:t>
            </a:r>
            <a:r>
              <a:rPr lang="de-DE" altLang="de-DE" sz="1300" dirty="0"/>
              <a:t> </a:t>
            </a:r>
            <a:r>
              <a:rPr lang="de-DE" altLang="de-DE" sz="1300" dirty="0" err="1"/>
              <a:t>członków</a:t>
            </a:r>
            <a:r>
              <a:rPr lang="de-DE" altLang="de-DE" sz="1300" dirty="0"/>
              <a:t> o </a:t>
            </a:r>
            <a:r>
              <a:rPr lang="de-DE" altLang="de-DE" sz="1300" dirty="0" err="1"/>
              <a:t>pochodzeniu</a:t>
            </a:r>
            <a:r>
              <a:rPr lang="de-DE" altLang="de-DE" sz="1300" dirty="0"/>
              <a:t> </a:t>
            </a:r>
            <a:r>
              <a:rPr lang="de-DE" altLang="de-DE" sz="1300" dirty="0" err="1"/>
              <a:t>migracyjnym</a:t>
            </a:r>
            <a:r>
              <a:rPr lang="de-DE" altLang="de-DE" sz="1300" dirty="0"/>
              <a:t> – </a:t>
            </a:r>
            <a:r>
              <a:rPr lang="de-DE" altLang="de-DE" sz="1300" dirty="0" err="1"/>
              <a:t>umowy</a:t>
            </a:r>
            <a:r>
              <a:rPr lang="de-DE" altLang="de-DE" sz="1300" dirty="0"/>
              <a:t> na </a:t>
            </a:r>
            <a:r>
              <a:rPr lang="de-DE" altLang="de-DE" sz="1300" dirty="0" err="1"/>
              <a:t>czas</a:t>
            </a:r>
            <a:r>
              <a:rPr lang="de-DE" altLang="de-DE" sz="1300" dirty="0"/>
              <a:t> </a:t>
            </a:r>
            <a:r>
              <a:rPr lang="de-DE" altLang="de-DE" sz="1300" dirty="0" err="1"/>
              <a:t>określony</a:t>
            </a:r>
            <a:r>
              <a:rPr lang="de-DE" altLang="de-DE" sz="1300" dirty="0"/>
              <a:t>, </a:t>
            </a:r>
            <a:r>
              <a:rPr lang="de-DE" altLang="de-DE" sz="1300" dirty="0" err="1"/>
              <a:t>zatrudnienie</a:t>
            </a:r>
            <a:r>
              <a:rPr lang="de-DE" altLang="de-DE" sz="1300" dirty="0"/>
              <a:t> </a:t>
            </a:r>
            <a:r>
              <a:rPr lang="de-DE" altLang="de-DE" sz="1300" dirty="0" err="1"/>
              <a:t>przez</a:t>
            </a:r>
            <a:r>
              <a:rPr lang="de-DE" altLang="de-DE" sz="1300" dirty="0"/>
              <a:t> </a:t>
            </a:r>
            <a:r>
              <a:rPr lang="de-DE" altLang="de-DE" sz="1300" dirty="0" err="1"/>
              <a:t>agencje</a:t>
            </a:r>
            <a:r>
              <a:rPr lang="de-DE" altLang="de-DE" sz="1300" dirty="0"/>
              <a:t> </a:t>
            </a:r>
            <a:r>
              <a:rPr lang="de-DE" altLang="de-DE" sz="1300" dirty="0" err="1"/>
              <a:t>pracy</a:t>
            </a:r>
            <a:r>
              <a:rPr lang="de-DE" altLang="de-DE" sz="1300" dirty="0"/>
              <a:t> </a:t>
            </a:r>
            <a:r>
              <a:rPr lang="de-DE" altLang="de-DE" sz="1300" dirty="0" err="1"/>
              <a:t>tymczasowej</a:t>
            </a:r>
            <a:r>
              <a:rPr lang="de-DE" altLang="de-DE" sz="1300" dirty="0"/>
              <a:t> i </a:t>
            </a:r>
            <a:r>
              <a:rPr lang="de-DE" altLang="de-DE" sz="1300" dirty="0" err="1"/>
              <a:t>umowy</a:t>
            </a:r>
            <a:r>
              <a:rPr lang="de-DE" altLang="de-DE" sz="1300" dirty="0"/>
              <a:t> </a:t>
            </a:r>
            <a:r>
              <a:rPr lang="de-DE" altLang="de-DE" sz="1300" dirty="0" err="1"/>
              <a:t>cywilnoprawne</a:t>
            </a:r>
            <a:r>
              <a:rPr lang="de-DE" altLang="de-DE" sz="1300" dirty="0"/>
              <a:t> </a:t>
            </a:r>
            <a:r>
              <a:rPr lang="de-DE" altLang="de-DE" sz="1300" dirty="0" err="1"/>
              <a:t>to</a:t>
            </a:r>
            <a:r>
              <a:rPr lang="de-DE" altLang="de-DE" sz="1300" dirty="0"/>
              <a:t> </a:t>
            </a:r>
            <a:r>
              <a:rPr lang="de-DE" altLang="de-DE" sz="1300" dirty="0" err="1"/>
              <a:t>problemy</a:t>
            </a:r>
            <a:r>
              <a:rPr lang="de-DE" altLang="de-DE" sz="1300" dirty="0"/>
              <a:t> </a:t>
            </a:r>
            <a:r>
              <a:rPr lang="de-DE" altLang="de-DE" sz="1300" dirty="0" err="1"/>
              <a:t>dotykające</a:t>
            </a:r>
            <a:r>
              <a:rPr lang="de-DE" altLang="de-DE" sz="1300" dirty="0"/>
              <a:t> </a:t>
            </a:r>
            <a:r>
              <a:rPr lang="de-DE" altLang="de-DE" sz="1300" dirty="0" err="1"/>
              <a:t>przede</a:t>
            </a:r>
            <a:r>
              <a:rPr lang="de-DE" altLang="de-DE" sz="1300" dirty="0"/>
              <a:t> </a:t>
            </a:r>
            <a:r>
              <a:rPr lang="de-DE" altLang="de-DE" sz="1300" dirty="0" err="1"/>
              <a:t>wszystkim</a:t>
            </a:r>
            <a:r>
              <a:rPr lang="de-DE" altLang="de-DE" sz="1300" dirty="0"/>
              <a:t> </a:t>
            </a:r>
            <a:r>
              <a:rPr lang="de-DE" altLang="de-DE" sz="1300" dirty="0" err="1"/>
              <a:t>młodych</a:t>
            </a:r>
            <a:r>
              <a:rPr lang="de-DE" altLang="de-DE" sz="1300" dirty="0"/>
              <a:t> </a:t>
            </a:r>
            <a:r>
              <a:rPr lang="de-DE" altLang="de-DE" sz="1300" dirty="0" err="1"/>
              <a:t>ludzi</a:t>
            </a:r>
            <a:r>
              <a:rPr lang="de-DE" altLang="de-DE" sz="1300" dirty="0"/>
              <a:t>.</a:t>
            </a:r>
            <a:endParaRPr lang="de-DE" altLang="de-DE" sz="13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30D8D67-3B2B-D441-8605-0813D9FB6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16" y="1274408"/>
            <a:ext cx="74168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62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1800" y="122238"/>
            <a:ext cx="6697663" cy="468312"/>
          </a:xfrm>
        </p:spPr>
        <p:txBody>
          <a:bodyPr/>
          <a:lstStyle/>
          <a:p>
            <a:r>
              <a:rPr lang="de-DE" dirty="0" err="1"/>
              <a:t>Branże</a:t>
            </a:r>
            <a:endParaRPr lang="de-DE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DCDA239-6D17-BF48-B54C-76F8684FE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889000"/>
            <a:ext cx="7861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799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Oferta</a:t>
            </a:r>
            <a:r>
              <a:rPr lang="de-DE" altLang="de-DE" dirty="0"/>
              <a:t> IG Metall – </a:t>
            </a:r>
            <a:r>
              <a:rPr lang="de-DE" altLang="de-DE" dirty="0" err="1"/>
              <a:t>pozytywne</a:t>
            </a:r>
            <a:r>
              <a:rPr lang="de-DE" altLang="de-DE" dirty="0"/>
              <a:t> </a:t>
            </a:r>
            <a:r>
              <a:rPr lang="de-DE" altLang="de-DE" dirty="0" err="1"/>
              <a:t>wyniki</a:t>
            </a:r>
            <a:r>
              <a:rPr lang="de-DE" altLang="de-DE" dirty="0"/>
              <a:t> </a:t>
            </a:r>
            <a:r>
              <a:rPr lang="de-DE" altLang="de-DE" dirty="0" err="1"/>
              <a:t>ewaluacji</a:t>
            </a:r>
            <a:endParaRPr lang="de-DE" altLang="de-DE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A9C6140-F091-2D4D-9B9A-19BBAD776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003300"/>
            <a:ext cx="77343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2688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755650" y="1268413"/>
            <a:ext cx="7345363" cy="4683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altLang="de-DE" dirty="0" err="1"/>
              <a:t>Reprezentowanie</a:t>
            </a:r>
            <a:r>
              <a:rPr lang="de-DE" altLang="de-DE" dirty="0"/>
              <a:t> </a:t>
            </a:r>
            <a:r>
              <a:rPr lang="de-DE" altLang="de-DE" dirty="0" err="1"/>
              <a:t>interesów</a:t>
            </a:r>
            <a:r>
              <a:rPr lang="de-DE" altLang="de-DE" dirty="0"/>
              <a:t> </a:t>
            </a:r>
            <a:r>
              <a:rPr lang="de-DE" altLang="de-DE" dirty="0" err="1"/>
              <a:t>pracowniczych</a:t>
            </a:r>
            <a:r>
              <a:rPr lang="de-DE" altLang="de-DE" dirty="0"/>
              <a:t> </a:t>
            </a:r>
            <a:r>
              <a:rPr lang="de-DE" altLang="de-DE" dirty="0" err="1"/>
              <a:t>przez</a:t>
            </a:r>
            <a:r>
              <a:rPr lang="de-DE" altLang="de-DE" dirty="0"/>
              <a:t> IG Metall </a:t>
            </a:r>
            <a:r>
              <a:rPr lang="de-DE" altLang="de-DE" dirty="0" err="1"/>
              <a:t>jest</a:t>
            </a:r>
            <a:r>
              <a:rPr lang="de-DE" altLang="de-DE" dirty="0"/>
              <a:t> </a:t>
            </a:r>
            <a:r>
              <a:rPr lang="de-DE" altLang="de-DE" dirty="0" err="1"/>
              <a:t>tak</a:t>
            </a:r>
            <a:r>
              <a:rPr lang="de-DE" altLang="de-DE" dirty="0"/>
              <a:t> </a:t>
            </a:r>
            <a:r>
              <a:rPr lang="de-DE" altLang="de-DE" dirty="0" err="1"/>
              <a:t>samo</a:t>
            </a:r>
            <a:r>
              <a:rPr lang="de-DE" altLang="de-DE" dirty="0"/>
              <a:t> </a:t>
            </a:r>
            <a:r>
              <a:rPr lang="de-DE" altLang="de-DE" dirty="0" err="1"/>
              <a:t>dobrze</a:t>
            </a:r>
            <a:r>
              <a:rPr lang="de-DE" altLang="de-DE" dirty="0"/>
              <a:t> </a:t>
            </a:r>
            <a:r>
              <a:rPr lang="de-DE" altLang="de-DE" dirty="0" err="1"/>
              <a:t>oceniane</a:t>
            </a:r>
            <a:r>
              <a:rPr lang="de-DE" altLang="de-DE" dirty="0"/>
              <a:t> </a:t>
            </a:r>
            <a:r>
              <a:rPr lang="de-DE" altLang="de-DE" dirty="0" err="1"/>
              <a:t>zarówno</a:t>
            </a:r>
            <a:r>
              <a:rPr lang="de-DE" altLang="de-DE" dirty="0"/>
              <a:t> </a:t>
            </a:r>
            <a:r>
              <a:rPr lang="de-DE" altLang="de-DE" dirty="0" err="1"/>
              <a:t>przez</a:t>
            </a:r>
            <a:r>
              <a:rPr lang="de-DE" altLang="de-DE" dirty="0"/>
              <a:t> </a:t>
            </a:r>
            <a:r>
              <a:rPr lang="de-DE" altLang="de-DE" dirty="0" err="1"/>
              <a:t>członków</a:t>
            </a:r>
            <a:r>
              <a:rPr lang="de-DE" altLang="de-DE" dirty="0"/>
              <a:t> </a:t>
            </a:r>
            <a:r>
              <a:rPr lang="de-DE" altLang="de-DE" dirty="0" err="1"/>
              <a:t>bez</a:t>
            </a:r>
            <a:r>
              <a:rPr lang="de-DE" altLang="de-DE" dirty="0"/>
              <a:t> </a:t>
            </a:r>
            <a:r>
              <a:rPr lang="de-DE" altLang="de-DE" dirty="0" err="1"/>
              <a:t>pochodzenia</a:t>
            </a:r>
            <a:r>
              <a:rPr lang="de-DE" altLang="de-DE" dirty="0"/>
              <a:t> </a:t>
            </a:r>
            <a:r>
              <a:rPr lang="de-DE" altLang="de-DE" dirty="0" err="1"/>
              <a:t>migracyjnego</a:t>
            </a:r>
            <a:r>
              <a:rPr lang="de-DE" altLang="de-DE" dirty="0"/>
              <a:t>, </a:t>
            </a:r>
            <a:r>
              <a:rPr lang="de-DE" altLang="de-DE" dirty="0" err="1"/>
              <a:t>jak</a:t>
            </a:r>
            <a:r>
              <a:rPr lang="de-DE" altLang="de-DE" dirty="0"/>
              <a:t> i </a:t>
            </a:r>
            <a:r>
              <a:rPr lang="de-DE" altLang="de-DE" dirty="0" err="1"/>
              <a:t>przez</a:t>
            </a:r>
            <a:r>
              <a:rPr lang="de-DE" altLang="de-DE" dirty="0"/>
              <a:t> </a:t>
            </a:r>
            <a:r>
              <a:rPr lang="de-DE" altLang="de-DE" dirty="0" err="1"/>
              <a:t>członków</a:t>
            </a:r>
            <a:r>
              <a:rPr lang="de-DE" altLang="de-DE" dirty="0"/>
              <a:t> </a:t>
            </a:r>
            <a:r>
              <a:rPr lang="de-DE" altLang="de-DE" dirty="0" err="1"/>
              <a:t>z</a:t>
            </a:r>
            <a:r>
              <a:rPr lang="de-DE" altLang="de-DE" dirty="0"/>
              <a:t> </a:t>
            </a:r>
            <a:r>
              <a:rPr lang="de-DE" altLang="de-DE" dirty="0" err="1"/>
              <a:t>pochodzeniem</a:t>
            </a:r>
            <a:r>
              <a:rPr lang="de-DE" altLang="de-DE" dirty="0"/>
              <a:t> </a:t>
            </a:r>
            <a:r>
              <a:rPr lang="de-DE" altLang="de-DE" dirty="0" err="1"/>
              <a:t>migracyjnym</a:t>
            </a:r>
            <a:endParaRPr lang="de-DE" altLang="de-DE" dirty="0"/>
          </a:p>
          <a:p>
            <a:pPr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46084" name="Textplatzhalter 7"/>
          <p:cNvSpPr txBox="1">
            <a:spLocks/>
          </p:cNvSpPr>
          <p:nvPr/>
        </p:nvSpPr>
        <p:spPr bwMode="auto">
          <a:xfrm>
            <a:off x="801688" y="890588"/>
            <a:ext cx="705643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0" indent="-444500">
              <a:lnSpc>
                <a:spcPct val="125000"/>
              </a:lnSpc>
              <a:spcBef>
                <a:spcPts val="18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892175" indent="-447675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252538" indent="-358775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l"/>
              <a:tabLst>
                <a:tab pos="1252538" algn="l"/>
              </a:tabLst>
              <a:defRPr sz="1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14488" indent="-358775">
              <a:lnSpc>
                <a:spcPct val="125000"/>
              </a:lnSpc>
              <a:spcBef>
                <a:spcPts val="12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l"/>
              <a:tabLst>
                <a:tab pos="1704975" algn="l"/>
              </a:tabLs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1879600" indent="-287338">
              <a:lnSpc>
                <a:spcPct val="125000"/>
              </a:lnSpc>
              <a:spcBef>
                <a:spcPts val="1000"/>
              </a:spcBef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>
                <a:tab pos="1879600" algn="l"/>
              </a:tabLst>
              <a:defRPr sz="1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336800" indent="-287338" fontAlgn="base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>
                <a:tab pos="1879600" algn="l"/>
              </a:tabLst>
              <a:defRPr sz="1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794000" indent="-287338" fontAlgn="base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>
                <a:tab pos="1879600" algn="l"/>
              </a:tabLst>
              <a:defRPr sz="1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251200" indent="-287338" fontAlgn="base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>
                <a:tab pos="1879600" algn="l"/>
              </a:tabLst>
              <a:defRPr sz="1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708400" indent="-287338" fontAlgn="base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  <a:tabLst>
                <a:tab pos="1879600" algn="l"/>
              </a:tabLst>
              <a:defRPr sz="1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defTabSz="914400" eaLnBrk="1" hangingPunct="1"/>
            <a:endParaRPr lang="de-DE" alt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4266"/>
              </p:ext>
            </p:extLst>
          </p:nvPr>
        </p:nvGraphicFramePr>
        <p:xfrm>
          <a:off x="755650" y="2319338"/>
          <a:ext cx="7421563" cy="349416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464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2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47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de-DE" sz="1200">
                        <a:latin typeface="Arial"/>
                        <a:cs typeface="Arial"/>
                      </a:endParaRPr>
                    </a:p>
                  </a:txBody>
                  <a:tcPr marL="91443" marR="91443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Z </a:t>
                      </a:r>
                      <a:r>
                        <a:rPr lang="de-DE" sz="1100" dirty="0" err="1"/>
                        <a:t>pochodzeniem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migracyjnym</a:t>
                      </a:r>
                      <a:endParaRPr lang="de-DE" sz="1100" dirty="0"/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de-DE" sz="11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/>
                        <a:t>Bez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pochodzenia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migracyjnego</a:t>
                      </a:r>
                      <a:endParaRPr lang="de-DE" sz="1100" dirty="0"/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de-DE" sz="1100" b="1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7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Reprezentacja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interesów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ogóle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:</a:t>
                      </a:r>
                      <a:endParaRPr lang="de-DE" sz="1400" b="1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43" marR="91443" marT="45708" marB="45708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de-DE" sz="1200" b="0" dirty="0">
                        <a:solidFill>
                          <a:srgbClr val="404333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</a:pPr>
                      <a:endParaRPr lang="de-DE" sz="12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58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1400" kern="1200" dirty="0" err="1">
                          <a:effectLst/>
                        </a:rPr>
                        <a:t>Bardzo</a:t>
                      </a:r>
                      <a:r>
                        <a:rPr lang="de-DE" sz="1400" kern="1200" dirty="0">
                          <a:effectLst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</a:rPr>
                        <a:t>dobrze</a:t>
                      </a:r>
                      <a:r>
                        <a:rPr lang="de-DE" sz="1400" kern="1200" dirty="0">
                          <a:effectLst/>
                        </a:rPr>
                        <a:t> / </a:t>
                      </a:r>
                      <a:r>
                        <a:rPr lang="de-DE" sz="1400" kern="1200" dirty="0" err="1">
                          <a:effectLst/>
                        </a:rPr>
                        <a:t>dobrze</a:t>
                      </a:r>
                      <a:endParaRPr lang="de-DE" sz="1400" b="0" dirty="0">
                        <a:solidFill>
                          <a:srgbClr val="404333"/>
                        </a:solidFill>
                        <a:latin typeface="+mn-lt"/>
                        <a:ea typeface="SimSun-ExtB" panose="02010609060101010101" pitchFamily="49" charset="-122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de-DE" sz="1400" dirty="0"/>
                        <a:t>69%</a:t>
                      </a:r>
                      <a:endParaRPr lang="de-DE" sz="1400" b="0" dirty="0">
                        <a:solidFill>
                          <a:srgbClr val="404333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de-DE" sz="1400" dirty="0"/>
                        <a:t>70%</a:t>
                      </a:r>
                      <a:endParaRPr lang="de-DE" sz="1400" b="0" dirty="0">
                        <a:solidFill>
                          <a:srgbClr val="404333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51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…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zakresie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równości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między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kobietami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a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mężczyznami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:</a:t>
                      </a:r>
                      <a:endParaRPr lang="de-DE" sz="1400" b="1" dirty="0">
                        <a:solidFill>
                          <a:srgbClr val="404333"/>
                        </a:solidFill>
                        <a:latin typeface="Segoe UI Semibold" panose="020B0702040204020203" pitchFamily="34" charset="0"/>
                        <a:ea typeface="SimSun-ExtB" panose="02010609060101010101" pitchFamily="49" charset="-122"/>
                        <a:cs typeface="Segoe UI Semibold" panose="020B0702040204020203" pitchFamily="34" charset="0"/>
                      </a:endParaRPr>
                    </a:p>
                  </a:txBody>
                  <a:tcPr marL="91443" marR="91443" marT="45708" marB="45708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de-DE" sz="1600" b="0">
                        <a:solidFill>
                          <a:srgbClr val="404333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de-DE" sz="1600" b="0">
                        <a:solidFill>
                          <a:srgbClr val="FF0000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Bardzo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dobrze</a:t>
                      </a:r>
                      <a:r>
                        <a:rPr lang="de-DE" sz="1400" dirty="0"/>
                        <a:t> / </a:t>
                      </a:r>
                      <a:r>
                        <a:rPr lang="de-DE" sz="1400" dirty="0" err="1"/>
                        <a:t>dobrze</a:t>
                      </a:r>
                      <a:endParaRPr lang="de-DE" sz="1400" b="0" dirty="0">
                        <a:solidFill>
                          <a:srgbClr val="404333"/>
                        </a:solidFill>
                        <a:latin typeface="+mn-lt"/>
                        <a:ea typeface="SimSun-ExtB" panose="02010609060101010101" pitchFamily="49" charset="-122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de-DE" sz="1400" dirty="0"/>
                        <a:t>62%</a:t>
                      </a:r>
                      <a:endParaRPr lang="de-DE" sz="1400" b="0" dirty="0">
                        <a:solidFill>
                          <a:srgbClr val="404333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de-DE" sz="1400" dirty="0"/>
                        <a:t>61%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ctr"/>
                </a:tc>
                <a:extLst>
                  <a:ext uri="{0D108BD9-81ED-4DB2-BD59-A6C34878D82A}">
                    <a16:rowId xmlns:a16="http://schemas.microsoft.com/office/drawing/2014/main" xmlns="" val="3553897024"/>
                  </a:ext>
                </a:extLst>
              </a:tr>
              <a:tr h="43523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…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obszarze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integracji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zawodowej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de-DE" sz="1400" kern="1200" dirty="0" err="1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migrantów</a:t>
                      </a:r>
                      <a:r>
                        <a:rPr lang="de-DE" sz="1400" kern="12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:</a:t>
                      </a:r>
                      <a:endParaRPr lang="de-DE" sz="1400" b="1" dirty="0">
                        <a:solidFill>
                          <a:srgbClr val="404333"/>
                        </a:solidFill>
                        <a:latin typeface="Segoe UI Semibold" panose="020B0702040204020203" pitchFamily="34" charset="0"/>
                        <a:ea typeface="SimSun-ExtB" panose="02010609060101010101" pitchFamily="49" charset="-122"/>
                        <a:cs typeface="Segoe UI Semibold" panose="020B0702040204020203" pitchFamily="34" charset="0"/>
                      </a:endParaRPr>
                    </a:p>
                  </a:txBody>
                  <a:tcPr marL="91443" marR="91443" marT="45708" marB="45708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de-DE" sz="1600" b="0">
                        <a:solidFill>
                          <a:srgbClr val="404333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de-DE" sz="1600" b="0">
                        <a:solidFill>
                          <a:srgbClr val="404333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5315485"/>
                  </a:ext>
                </a:extLst>
              </a:tr>
              <a:tr h="38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/>
                        <a:t>Bardzo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dobrze</a:t>
                      </a:r>
                      <a:r>
                        <a:rPr lang="de-DE" sz="1400" dirty="0"/>
                        <a:t> / </a:t>
                      </a:r>
                      <a:r>
                        <a:rPr lang="de-DE" sz="1400" dirty="0" err="1"/>
                        <a:t>dobrze</a:t>
                      </a:r>
                      <a:r>
                        <a:rPr lang="de-DE" sz="1400" dirty="0"/>
                        <a:t> </a:t>
                      </a:r>
                      <a:endParaRPr lang="de-DE" sz="1400" b="0" dirty="0">
                        <a:solidFill>
                          <a:srgbClr val="404333"/>
                        </a:solidFill>
                        <a:latin typeface="+mn-lt"/>
                        <a:ea typeface="SimSun-ExtB" panose="02010609060101010101" pitchFamily="49" charset="-122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de-DE" sz="1400" dirty="0"/>
                        <a:t>50%</a:t>
                      </a:r>
                      <a:endParaRPr lang="de-DE" sz="1400" b="0" dirty="0">
                        <a:solidFill>
                          <a:srgbClr val="404333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de-DE" sz="1400" dirty="0"/>
                        <a:t>44%</a:t>
                      </a:r>
                      <a:endParaRPr lang="de-DE" sz="1400" b="0" dirty="0">
                        <a:solidFill>
                          <a:srgbClr val="404333"/>
                        </a:solidFill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1443" marR="91443" marT="45708" marB="45708" anchor="ctr"/>
                </a:tc>
                <a:extLst>
                  <a:ext uri="{0D108BD9-81ED-4DB2-BD59-A6C34878D82A}">
                    <a16:rowId xmlns:a16="http://schemas.microsoft.com/office/drawing/2014/main" xmlns="" val="3646074963"/>
                  </a:ext>
                </a:extLst>
              </a:tr>
            </a:tbl>
          </a:graphicData>
        </a:graphic>
      </p:graphicFrame>
      <p:sp>
        <p:nvSpPr>
          <p:cNvPr id="46119" name="Titel 1"/>
          <p:cNvSpPr txBox="1">
            <a:spLocks/>
          </p:cNvSpPr>
          <p:nvPr/>
        </p:nvSpPr>
        <p:spPr bwMode="auto">
          <a:xfrm>
            <a:off x="431800" y="222250"/>
            <a:ext cx="69119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de-DE" altLang="de-DE" sz="2000" b="1" dirty="0" err="1">
                <a:solidFill>
                  <a:srgbClr val="FF0000"/>
                </a:solidFill>
              </a:rPr>
              <a:t>Reprezentowanie</a:t>
            </a:r>
            <a:r>
              <a:rPr lang="de-DE" altLang="de-DE" sz="2000" b="1" dirty="0">
                <a:solidFill>
                  <a:srgbClr val="FF0000"/>
                </a:solidFill>
              </a:rPr>
              <a:t> </a:t>
            </a:r>
            <a:r>
              <a:rPr lang="de-DE" altLang="de-DE" sz="2000" b="1" dirty="0" err="1">
                <a:solidFill>
                  <a:srgbClr val="FF0000"/>
                </a:solidFill>
              </a:rPr>
              <a:t>interesów</a:t>
            </a:r>
            <a:r>
              <a:rPr lang="de-DE" altLang="de-DE" sz="2000" b="1" dirty="0">
                <a:solidFill>
                  <a:srgbClr val="FF0000"/>
                </a:solidFill>
              </a:rPr>
              <a:t> </a:t>
            </a:r>
            <a:r>
              <a:rPr lang="de-DE" altLang="de-DE" sz="2000" b="1" dirty="0" err="1">
                <a:solidFill>
                  <a:srgbClr val="FF0000"/>
                </a:solidFill>
              </a:rPr>
              <a:t>pracowniczych</a:t>
            </a:r>
            <a:r>
              <a:rPr lang="de-DE" altLang="de-DE" sz="2000" b="1" dirty="0">
                <a:solidFill>
                  <a:srgbClr val="FF0000"/>
                </a:solidFill>
              </a:rPr>
              <a:t> </a:t>
            </a:r>
            <a:r>
              <a:rPr lang="de-DE" altLang="de-DE" sz="2000" b="1" dirty="0" err="1">
                <a:solidFill>
                  <a:srgbClr val="FF0000"/>
                </a:solidFill>
              </a:rPr>
              <a:t>przez</a:t>
            </a:r>
            <a:r>
              <a:rPr lang="de-DE" altLang="de-DE" sz="2000" b="1" dirty="0">
                <a:solidFill>
                  <a:srgbClr val="FF0000"/>
                </a:solidFill>
              </a:rPr>
              <a:t> IG Metall</a:t>
            </a:r>
            <a:endParaRPr lang="de-DE" altLang="de-DE" sz="2000" b="1" dirty="0">
              <a:solidFill>
                <a:srgbClr val="E7000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3492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187624" y="836712"/>
            <a:ext cx="77768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800" b="1" dirty="0" err="1">
                <a:solidFill>
                  <a:srgbClr val="C00000"/>
                </a:solidFill>
                <a:latin typeface="+mj-lt"/>
              </a:rPr>
              <a:t>Fazy</a:t>
            </a:r>
            <a:r>
              <a:rPr lang="de-DE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+mj-lt"/>
              </a:rPr>
              <a:t>imigracji</a:t>
            </a:r>
            <a:endParaRPr lang="de-DE" sz="2800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Fazy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rodzaje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imigracji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Podejście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do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imigracji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800" b="1" dirty="0">
                <a:solidFill>
                  <a:srgbClr val="C00000"/>
                </a:solidFill>
                <a:latin typeface="+mj-lt"/>
              </a:rPr>
              <a:t>IG Metall a </a:t>
            </a:r>
            <a:r>
              <a:rPr lang="de-DE" sz="2800" b="1" dirty="0" err="1">
                <a:solidFill>
                  <a:srgbClr val="C00000"/>
                </a:solidFill>
                <a:latin typeface="+mj-lt"/>
              </a:rPr>
              <a:t>migracja</a:t>
            </a:r>
            <a:endParaRPr lang="de-DE" sz="2800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Organizowanie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migrantów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Równe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traktowanie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endParaRPr lang="de-DE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9552" y="154800"/>
            <a:ext cx="7092650" cy="683569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kern="0" dirty="0"/>
              <a:t>Agenda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Gabriele Ibrom, </a:t>
            </a:r>
            <a:r>
              <a:rPr lang="de-DE" dirty="0" err="1"/>
              <a:t>Polsko-niemieckie</a:t>
            </a:r>
            <a:r>
              <a:rPr lang="de-DE" dirty="0"/>
              <a:t> </a:t>
            </a:r>
            <a:r>
              <a:rPr lang="de-DE" dirty="0" err="1"/>
              <a:t>konsultacje</a:t>
            </a:r>
            <a:r>
              <a:rPr lang="de-DE" dirty="0"/>
              <a:t> 23-24 </a:t>
            </a:r>
            <a:r>
              <a:rPr lang="de-DE" dirty="0" err="1"/>
              <a:t>sierpnia</a:t>
            </a:r>
            <a:r>
              <a:rPr lang="de-DE" dirty="0"/>
              <a:t> 2018 r.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Katowicach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443-C8A1-9B4B-9AED-1D731AEE981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84205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Pięć</a:t>
            </a:r>
            <a:r>
              <a:rPr lang="de-DE" altLang="de-DE" dirty="0"/>
              <a:t> </a:t>
            </a:r>
            <a:r>
              <a:rPr lang="de-DE" altLang="de-DE" dirty="0" err="1"/>
              <a:t>kluczowych</a:t>
            </a:r>
            <a:r>
              <a:rPr lang="de-DE" altLang="de-DE" dirty="0"/>
              <a:t> </a:t>
            </a:r>
            <a:r>
              <a:rPr lang="de-DE" altLang="de-DE" dirty="0" err="1"/>
              <a:t>informacji</a:t>
            </a:r>
            <a:endParaRPr lang="de-DE" altLang="de-DE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9160AA5-55CA-6A40-9722-88F7A5D5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409700"/>
            <a:ext cx="6477000" cy="4038600"/>
          </a:xfrm>
          <a:prstGeom prst="rect">
            <a:avLst/>
          </a:prstGeom>
        </p:spPr>
      </p:pic>
      <p:pic>
        <p:nvPicPr>
          <p:cNvPr id="7" name="Grafik 3">
            <a:extLst>
              <a:ext uri="{FF2B5EF4-FFF2-40B4-BE49-F238E27FC236}">
                <a16:creationId xmlns:a16="http://schemas.microsoft.com/office/drawing/2014/main" xmlns="" id="{ADABA220-5B1F-1046-9D88-8B8FEFCA4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224" y="4077072"/>
            <a:ext cx="1901322" cy="22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900113" y="2887663"/>
            <a:ext cx="5832475" cy="2989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 typeface="Times" panose="02020603050405020304" pitchFamily="18" charset="0"/>
              <a:buChar char="•"/>
            </a:pPr>
            <a:endParaRPr lang="en-US" altLang="de-DE" b="0">
              <a:solidFill>
                <a:srgbClr val="000000"/>
              </a:solidFill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1187450" y="4000500"/>
            <a:ext cx="46243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200"/>
              </a:lnSpc>
              <a:spcBef>
                <a:spcPts val="1600"/>
              </a:spcBef>
              <a:buSzPct val="120000"/>
              <a:buFont typeface="Times" panose="02020603050405020304" pitchFamily="18" charset="0"/>
              <a:buBlip>
                <a:blip r:embed="rId3"/>
              </a:buBlip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1600"/>
              </a:lnSpc>
              <a:spcBef>
                <a:spcPts val="800"/>
              </a:spcBef>
              <a:buClr>
                <a:srgbClr val="FF0000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4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SzTx/>
              <a:buFont typeface="Times" panose="02020603050405020304" pitchFamily="18" charset="0"/>
              <a:buNone/>
            </a:pPr>
            <a:r>
              <a:rPr lang="de-DE" altLang="de-DE" sz="3200">
                <a:solidFill>
                  <a:srgbClr val="000000"/>
                </a:solidFill>
              </a:rPr>
              <a:t>Vielen Dank für die Aufmerksamkeit!</a:t>
            </a:r>
          </a:p>
        </p:txBody>
      </p:sp>
      <p:pic>
        <p:nvPicPr>
          <p:cNvPr id="86020" name="Picture 5" descr="PE016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396240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feld 6"/>
          <p:cNvSpPr txBox="1">
            <a:spLocks noChangeArrowheads="1"/>
          </p:cNvSpPr>
          <p:nvPr/>
        </p:nvSpPr>
        <p:spPr bwMode="auto">
          <a:xfrm>
            <a:off x="184150" y="6556375"/>
            <a:ext cx="4748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FFFFFF"/>
                </a:solidFill>
              </a:rPr>
              <a:t>Wolfgang Lemb, Delegiertenversammlung Vst. Augsburg am 13. Oktober 2015</a:t>
            </a:r>
          </a:p>
        </p:txBody>
      </p:sp>
      <p:pic>
        <p:nvPicPr>
          <p:cNvPr id="86023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Rechteck 9"/>
          <p:cNvSpPr>
            <a:spLocks noChangeArrowheads="1"/>
          </p:cNvSpPr>
          <p:nvPr/>
        </p:nvSpPr>
        <p:spPr bwMode="auto">
          <a:xfrm>
            <a:off x="4787900" y="4581525"/>
            <a:ext cx="4356100" cy="1295400"/>
          </a:xfrm>
          <a:prstGeom prst="rect">
            <a:avLst/>
          </a:prstGeom>
          <a:solidFill>
            <a:srgbClr val="FF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6000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3300" b="1" dirty="0" err="1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Bardzo</a:t>
            </a:r>
            <a:r>
              <a:rPr lang="de-DE" altLang="de-DE" sz="3300" b="1" dirty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3300" b="1" dirty="0" err="1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dziękuję</a:t>
            </a:r>
            <a:r>
              <a:rPr lang="de-DE" altLang="de-DE" sz="3300" b="1" dirty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3300" b="1" dirty="0" err="1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za</a:t>
            </a:r>
            <a:r>
              <a:rPr lang="de-DE" altLang="de-DE" sz="3300" b="1" dirty="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de-DE" sz="3300" b="1" dirty="0" err="1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uwagę</a:t>
            </a:r>
            <a:r>
              <a:rPr lang="de-DE" altLang="de-DE" sz="3300" b="1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!</a:t>
            </a:r>
            <a:endParaRPr lang="de-DE" altLang="de-DE" sz="3300" b="1" dirty="0">
              <a:solidFill>
                <a:srgbClr val="FFFFFF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6025" name="Bild 6" descr="Logo_RGB_216dp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36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E3B26-45CB-45EB-AA87-9A23C427C576}" type="slidenum">
              <a:rPr lang="de-DE" altLang="de-DE" smtClean="0"/>
              <a:pPr>
                <a:defRPr/>
              </a:pPr>
              <a:t>21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3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90046" y="496584"/>
            <a:ext cx="77768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12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mln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uchodźców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wojennych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wypędzonych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wojnie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światowej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Lata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50. i 60. –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werbowanie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„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gastarbajterów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“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Europy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Południowej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Koniec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werbowania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ograniczenie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napływu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(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lata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70. i 80.)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Imigracja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Europy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Wschodniej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ok. 3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mln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(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późnych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)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przesiedleńców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Osoby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ubiegające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się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o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azyl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krajów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bałkańskich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Bliskiego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Wschodu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Afryki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Azji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23,6%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ludzi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Niemczech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pochodzenie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migracyjne</a:t>
            </a:r>
            <a:endParaRPr lang="de-DE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9552" y="154800"/>
            <a:ext cx="7092650" cy="683569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kern="0" dirty="0" err="1"/>
              <a:t>Niemcy</a:t>
            </a:r>
            <a:r>
              <a:rPr lang="de-DE" kern="0" dirty="0"/>
              <a:t> </a:t>
            </a:r>
            <a:r>
              <a:rPr lang="de-DE" kern="0" dirty="0" err="1"/>
              <a:t>jako</a:t>
            </a:r>
            <a:r>
              <a:rPr lang="de-DE" kern="0" dirty="0"/>
              <a:t> </a:t>
            </a:r>
            <a:r>
              <a:rPr lang="de-DE" kern="0" dirty="0" err="1"/>
              <a:t>kraj</a:t>
            </a:r>
            <a:r>
              <a:rPr lang="de-DE" kern="0" dirty="0"/>
              <a:t> </a:t>
            </a:r>
            <a:r>
              <a:rPr lang="de-DE" kern="0" dirty="0" err="1"/>
              <a:t>imigrantów</a:t>
            </a:r>
            <a:endParaRPr lang="de-DE" kern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Gabriele </a:t>
            </a:r>
            <a:r>
              <a:rPr lang="de-DE" dirty="0" err="1"/>
              <a:t>Ibrom</a:t>
            </a:r>
            <a:r>
              <a:rPr lang="de-DE" dirty="0"/>
              <a:t>, </a:t>
            </a:r>
            <a:r>
              <a:rPr lang="de-DE" dirty="0" err="1"/>
              <a:t>Polsko-niemieckie</a:t>
            </a:r>
            <a:r>
              <a:rPr lang="de-DE" dirty="0"/>
              <a:t> </a:t>
            </a:r>
            <a:r>
              <a:rPr lang="de-DE" dirty="0" err="1"/>
              <a:t>konsultacje</a:t>
            </a:r>
            <a:r>
              <a:rPr lang="de-DE" dirty="0"/>
              <a:t> 23-24 </a:t>
            </a:r>
            <a:r>
              <a:rPr lang="de-DE" dirty="0" err="1"/>
              <a:t>sierpnia</a:t>
            </a:r>
            <a:r>
              <a:rPr lang="de-DE" dirty="0"/>
              <a:t> 2018 r.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Katowicach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443-C8A1-9B4B-9AED-1D731AEE981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56294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Imigracja</a:t>
            </a:r>
            <a:r>
              <a:rPr lang="de-DE" altLang="de-DE" dirty="0"/>
              <a:t> do </a:t>
            </a:r>
            <a:r>
              <a:rPr lang="de-DE" altLang="de-DE" dirty="0" err="1"/>
              <a:t>Niemiec</a:t>
            </a:r>
            <a:endParaRPr lang="de-DE" altLang="de-DE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FCC92EA-3B62-2546-A75E-85F28E5EB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0899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99592" y="154800"/>
            <a:ext cx="77768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Imigracja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przyczyn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zawodowych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Swobodny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przepływ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pracowników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Imigracja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krajów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trzecich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Green Card (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lata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2000–2004)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EU Blue Card (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od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2009 r.</a:t>
            </a:r>
            <a:r>
              <a:rPr lang="de-DE" b="1" dirty="0">
                <a:solidFill>
                  <a:srgbClr val="C00000"/>
                </a:solidFill>
              </a:rPr>
              <a:t>)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Uchodźctwo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poszukiwanie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azylu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Azyl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jest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dla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wielu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jedyną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możliwością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imigracji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Na 2018 r.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zaplanowano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ustawę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o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imigracji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/>
            </a:r>
            <a:br>
              <a:rPr lang="de-DE" b="1" dirty="0">
                <a:solidFill>
                  <a:srgbClr val="C00000"/>
                </a:solidFill>
                <a:latin typeface="+mj-lt"/>
              </a:rPr>
            </a:br>
            <a:r>
              <a:rPr lang="de-DE" sz="2000" b="1" dirty="0">
                <a:solidFill>
                  <a:srgbClr val="C00000"/>
                </a:solidFill>
                <a:latin typeface="+mj-lt"/>
              </a:rPr>
              <a:t>IG Metall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opowiada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się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za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prostymi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przejrzystymi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przepisami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które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chronią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miejscowych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pracowników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gwarantują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uczciwe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warunki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+mj-lt"/>
              </a:rPr>
              <a:t>pracy</a:t>
            </a:r>
            <a:r>
              <a:rPr lang="de-DE" sz="2000" b="1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9552" y="154800"/>
            <a:ext cx="7092650" cy="683569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kern="0" dirty="0" err="1"/>
              <a:t>Rodzaje</a:t>
            </a:r>
            <a:r>
              <a:rPr lang="de-DE" kern="0" dirty="0"/>
              <a:t> / </a:t>
            </a:r>
            <a:r>
              <a:rPr lang="de-DE" kern="0" dirty="0" err="1"/>
              <a:t>możliwości</a:t>
            </a:r>
            <a:r>
              <a:rPr lang="de-DE" kern="0" dirty="0"/>
              <a:t> </a:t>
            </a:r>
            <a:r>
              <a:rPr lang="de-DE" kern="0" dirty="0" err="1"/>
              <a:t>imigracji</a:t>
            </a:r>
            <a:endParaRPr lang="de-DE" kern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Gabriele </a:t>
            </a:r>
            <a:r>
              <a:rPr lang="de-DE" dirty="0" err="1"/>
              <a:t>Ibrom</a:t>
            </a:r>
            <a:r>
              <a:rPr lang="de-DE" dirty="0"/>
              <a:t>, </a:t>
            </a:r>
            <a:r>
              <a:rPr lang="de-DE" dirty="0" err="1"/>
              <a:t>Polsko-niemieckie</a:t>
            </a:r>
            <a:r>
              <a:rPr lang="de-DE" dirty="0"/>
              <a:t> </a:t>
            </a:r>
            <a:r>
              <a:rPr lang="de-DE" dirty="0" err="1"/>
              <a:t>konsultacje</a:t>
            </a:r>
            <a:r>
              <a:rPr lang="de-DE" dirty="0"/>
              <a:t> 23-24 </a:t>
            </a:r>
            <a:r>
              <a:rPr lang="de-DE" dirty="0" err="1"/>
              <a:t>sierpnia</a:t>
            </a:r>
            <a:r>
              <a:rPr lang="de-DE" dirty="0"/>
              <a:t> 2018 r.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Katowicach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443-C8A1-9B4B-9AED-1D731AEE981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4445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187624" y="836712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„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Osoby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prześladowane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względów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politycznych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mają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prawo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do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azylu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“ – art. 16a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niemieckiej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ustawy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zasadniczej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/>
            </a:r>
            <a:br>
              <a:rPr lang="de-DE" b="1" dirty="0">
                <a:solidFill>
                  <a:srgbClr val="C00000"/>
                </a:solidFill>
                <a:latin typeface="+mj-lt"/>
              </a:rPr>
            </a:b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Wiele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związków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zawodowych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angażuje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się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pomoc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dla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uchodźców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patronaty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programy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mentorskie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wsparcie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dla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lokalnych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projektów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pomocowych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</a:t>
            </a:r>
            <a:br>
              <a:rPr lang="de-DE" b="1" dirty="0">
                <a:solidFill>
                  <a:srgbClr val="C00000"/>
                </a:solidFill>
                <a:latin typeface="+mj-lt"/>
              </a:rPr>
            </a:b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Akcje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organizowane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wielu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zakładach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endParaRPr lang="de-DE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9552" y="154800"/>
            <a:ext cx="7092650" cy="683569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kern="0" dirty="0" err="1"/>
              <a:t>Azyl</a:t>
            </a:r>
            <a:endParaRPr lang="de-DE" kern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Gabriele </a:t>
            </a:r>
            <a:r>
              <a:rPr lang="de-DE" dirty="0" err="1"/>
              <a:t>Ibrom</a:t>
            </a:r>
            <a:r>
              <a:rPr lang="de-DE" dirty="0"/>
              <a:t>, </a:t>
            </a:r>
            <a:r>
              <a:rPr lang="de-DE" dirty="0" err="1"/>
              <a:t>Polsko-niemieckie</a:t>
            </a:r>
            <a:r>
              <a:rPr lang="de-DE" dirty="0"/>
              <a:t> </a:t>
            </a:r>
            <a:r>
              <a:rPr lang="de-DE" dirty="0" err="1"/>
              <a:t>konsultacje</a:t>
            </a:r>
            <a:r>
              <a:rPr lang="de-DE" dirty="0"/>
              <a:t> 23-24 </a:t>
            </a:r>
            <a:r>
              <a:rPr lang="de-DE" dirty="0" err="1"/>
              <a:t>sierpnia</a:t>
            </a:r>
            <a:r>
              <a:rPr lang="de-DE" dirty="0"/>
              <a:t> 2018 r.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Katowicach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443-C8A1-9B4B-9AED-1D731AEE981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471177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25136" y="404664"/>
            <a:ext cx="77768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rgbClr val="C00000"/>
              </a:solidFill>
              <a:latin typeface="+mj-lt"/>
            </a:endParaRPr>
          </a:p>
          <a:p>
            <a:r>
              <a:rPr lang="de-DE" b="1" dirty="0" err="1">
                <a:solidFill>
                  <a:srgbClr val="C00000"/>
                </a:solidFill>
                <a:latin typeface="+mj-lt"/>
              </a:rPr>
              <a:t>Niemcy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to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kraj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imigrantów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który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odnosi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imigracji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korzyści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gospodarcze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społeczne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kulturowe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</a:t>
            </a:r>
            <a:br>
              <a:rPr lang="de-DE" b="1" dirty="0">
                <a:solidFill>
                  <a:srgbClr val="C00000"/>
                </a:solidFill>
                <a:latin typeface="+mj-lt"/>
              </a:rPr>
            </a:br>
            <a:endParaRPr lang="de-DE" b="1" dirty="0">
              <a:solidFill>
                <a:srgbClr val="C00000"/>
              </a:solidFill>
              <a:latin typeface="+mj-lt"/>
            </a:endParaRPr>
          </a:p>
          <a:p>
            <a:r>
              <a:rPr lang="de-DE" b="1" dirty="0" err="1">
                <a:solidFill>
                  <a:srgbClr val="C00000"/>
                </a:solidFill>
                <a:latin typeface="+mj-lt"/>
              </a:rPr>
              <a:t>Przepisy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prawa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pracy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a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także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standardy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socjalne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standardy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wynikajace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układów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zbiorowych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należy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rozwijać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dla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wszystkich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;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wszyscy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pracownicy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muszą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być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chronieni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przed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dumpingiem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</a:t>
            </a:r>
            <a:br>
              <a:rPr lang="de-DE" b="1" dirty="0">
                <a:solidFill>
                  <a:srgbClr val="C00000"/>
                </a:solidFill>
                <a:latin typeface="+mj-lt"/>
              </a:rPr>
            </a:br>
            <a:endParaRPr lang="de-DE" b="1" dirty="0">
              <a:solidFill>
                <a:srgbClr val="C00000"/>
              </a:solidFill>
              <a:latin typeface="+mj-lt"/>
            </a:endParaRPr>
          </a:p>
          <a:p>
            <a:r>
              <a:rPr lang="de-DE" b="1" dirty="0" err="1">
                <a:solidFill>
                  <a:srgbClr val="C00000"/>
                </a:solidFill>
                <a:latin typeface="+mj-lt"/>
              </a:rPr>
              <a:t>Jednoczesne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otwieranie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się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związku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na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pozyskiwanie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członków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spośród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pracowników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pochodzących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zagranicy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bronienie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krajowego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rynku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pracy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przed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dumpingiem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płacowym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jest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trudnym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zadaniem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wymagającym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wyważenia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sprzecznych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interesów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endParaRPr lang="de-DE" b="1" dirty="0">
              <a:solidFill>
                <a:srgbClr val="C00000"/>
              </a:solidFill>
              <a:latin typeface="+mj-lt"/>
            </a:endParaRPr>
          </a:p>
          <a:p>
            <a:endParaRPr lang="de-DE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9552" y="154800"/>
            <a:ext cx="7092650" cy="683569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kern="0" dirty="0" err="1"/>
              <a:t>Stanowisko</a:t>
            </a:r>
            <a:r>
              <a:rPr lang="de-DE" kern="0" dirty="0"/>
              <a:t> IG Metall </a:t>
            </a:r>
            <a:r>
              <a:rPr lang="de-DE" kern="0" dirty="0" err="1"/>
              <a:t>w</a:t>
            </a:r>
            <a:r>
              <a:rPr lang="de-DE" kern="0" dirty="0"/>
              <a:t> </a:t>
            </a:r>
            <a:r>
              <a:rPr lang="de-DE" kern="0" dirty="0" err="1"/>
              <a:t>kwestii</a:t>
            </a:r>
            <a:r>
              <a:rPr lang="de-DE" kern="0" dirty="0"/>
              <a:t> </a:t>
            </a:r>
            <a:r>
              <a:rPr lang="de-DE" kern="0" dirty="0" err="1"/>
              <a:t>migracji</a:t>
            </a:r>
            <a:endParaRPr lang="de-DE" kern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Gabriele </a:t>
            </a:r>
            <a:r>
              <a:rPr lang="de-DE" dirty="0" err="1"/>
              <a:t>Ibrom</a:t>
            </a:r>
            <a:r>
              <a:rPr lang="de-DE" dirty="0"/>
              <a:t>, </a:t>
            </a:r>
            <a:r>
              <a:rPr lang="de-DE" dirty="0" err="1"/>
              <a:t>Polsko-niemieckie</a:t>
            </a:r>
            <a:r>
              <a:rPr lang="de-DE" dirty="0"/>
              <a:t> </a:t>
            </a:r>
            <a:r>
              <a:rPr lang="de-DE" dirty="0" err="1"/>
              <a:t>konsultacje</a:t>
            </a:r>
            <a:r>
              <a:rPr lang="de-DE" dirty="0"/>
              <a:t> 23-24 </a:t>
            </a:r>
            <a:r>
              <a:rPr lang="de-DE" dirty="0" err="1"/>
              <a:t>sierpnia</a:t>
            </a:r>
            <a:r>
              <a:rPr lang="de-DE" dirty="0"/>
              <a:t> 2018 r.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Katowicach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443-C8A1-9B4B-9AED-1D731AEE981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0587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69366" y="513543"/>
            <a:ext cx="77768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Każdy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zatrudniony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naszych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branżach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może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zostać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członkiem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IG Metall.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W 1961 r.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utworzono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referat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ds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pracowników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zagranicy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Grupy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robocze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ds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migrantów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biurach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Zaangażowanie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na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rzecz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zmian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ustawie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o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ustroju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przedsiębiorstw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oraz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ordynacji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wyborczej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regulującej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wybory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samorządowe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W 1972 r.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znowelizowano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ustawę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o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ustroju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przedsiębiorstw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–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pracownicy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zagranicy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uzyskali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czynne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bierne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prawo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wyborcze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W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tym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momencie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już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ponad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30%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naszych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członków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rad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zakładowych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to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osoby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o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pochodzeniu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migracyjnym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9552" y="154800"/>
            <a:ext cx="7092650" cy="683569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kern="0" dirty="0" err="1"/>
              <a:t>Podejście</a:t>
            </a:r>
            <a:r>
              <a:rPr lang="de-DE" kern="0" dirty="0"/>
              <a:t> IG Metall do </a:t>
            </a:r>
            <a:r>
              <a:rPr lang="de-DE" kern="0" dirty="0" err="1"/>
              <a:t>migracji</a:t>
            </a:r>
            <a:endParaRPr lang="de-DE" kern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Gabriele </a:t>
            </a:r>
            <a:r>
              <a:rPr lang="de-DE" dirty="0" err="1"/>
              <a:t>Ibrom</a:t>
            </a:r>
            <a:r>
              <a:rPr lang="de-DE" dirty="0"/>
              <a:t>, </a:t>
            </a:r>
            <a:r>
              <a:rPr lang="de-DE" dirty="0" err="1"/>
              <a:t>Polsko-niemieckie</a:t>
            </a:r>
            <a:r>
              <a:rPr lang="de-DE" dirty="0"/>
              <a:t> </a:t>
            </a:r>
            <a:r>
              <a:rPr lang="de-DE" dirty="0" err="1"/>
              <a:t>konsultacje</a:t>
            </a:r>
            <a:r>
              <a:rPr lang="de-DE" dirty="0"/>
              <a:t> 23-24 </a:t>
            </a:r>
            <a:r>
              <a:rPr lang="de-DE" dirty="0" err="1"/>
              <a:t>sierpnia</a:t>
            </a:r>
            <a:r>
              <a:rPr lang="de-DE" dirty="0"/>
              <a:t> 2018 r.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Katowicach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443-C8A1-9B4B-9AED-1D731AEE981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68059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187624" y="836712"/>
            <a:ext cx="77768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2800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Dział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ds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migracji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integracji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otwarcie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interkulturowe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nawiązywanie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kontaktu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pracownikami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o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pochodzeniu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migracyjnym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sposób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dostosowany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do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grupy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docelowej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wyznaczanie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tematów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dla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multiplikatorów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obszarze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gospodarki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polityki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i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spraw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społecznych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 err="1">
                <a:solidFill>
                  <a:srgbClr val="C00000"/>
                </a:solidFill>
                <a:latin typeface="+mj-lt"/>
              </a:rPr>
              <a:t>Komisje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ds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członków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o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pochodzeniu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migracyjnym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na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wszystkich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szczeblach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biurach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regionach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zarządzie</a:t>
            </a:r>
            <a:endParaRPr lang="de-DE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2012 r. –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wspólna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+mj-lt"/>
              </a:rPr>
              <a:t>inicjatywa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 SZACUNEK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9552" y="154800"/>
            <a:ext cx="7092650" cy="683569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33333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de-DE" kern="0" dirty="0" err="1"/>
              <a:t>Podejście</a:t>
            </a:r>
            <a:r>
              <a:rPr lang="de-DE" kern="0" dirty="0"/>
              <a:t> IG Metall do </a:t>
            </a:r>
            <a:r>
              <a:rPr lang="de-DE" kern="0" dirty="0" err="1"/>
              <a:t>migracji</a:t>
            </a:r>
            <a:endParaRPr lang="de-DE" kern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Gabriele </a:t>
            </a:r>
            <a:r>
              <a:rPr lang="de-DE" dirty="0" err="1"/>
              <a:t>Ibrom</a:t>
            </a:r>
            <a:r>
              <a:rPr lang="de-DE" dirty="0"/>
              <a:t>, </a:t>
            </a:r>
            <a:r>
              <a:rPr lang="de-DE" dirty="0" err="1"/>
              <a:t>Polsko-niemieckie</a:t>
            </a:r>
            <a:r>
              <a:rPr lang="de-DE" dirty="0"/>
              <a:t> </a:t>
            </a:r>
            <a:r>
              <a:rPr lang="de-DE" dirty="0" err="1"/>
              <a:t>konsultacje</a:t>
            </a:r>
            <a:r>
              <a:rPr lang="de-DE" dirty="0"/>
              <a:t> 23-24 </a:t>
            </a:r>
            <a:r>
              <a:rPr lang="de-DE" dirty="0" err="1"/>
              <a:t>sierpnia</a:t>
            </a:r>
            <a:r>
              <a:rPr lang="de-DE" dirty="0"/>
              <a:t> 2018 r.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Katowicach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6443-C8A1-9B4B-9AED-1D731AEE981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719625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fb104aec-0db3-4588-9b8e-0cc35615dd66"/>
</p:tagLst>
</file>

<file path=ppt/theme/theme1.xml><?xml version="1.0" encoding="utf-8"?>
<a:theme xmlns:a="http://schemas.openxmlformats.org/drawingml/2006/main" name="IG Metall">
  <a:themeElements>
    <a:clrScheme name="IG Metall">
      <a:dk1>
        <a:sysClr val="windowText" lastClr="000000"/>
      </a:dk1>
      <a:lt1>
        <a:sysClr val="window" lastClr="FFFFFF"/>
      </a:lt1>
      <a:dk2>
        <a:srgbClr val="FFD700"/>
      </a:dk2>
      <a:lt2>
        <a:srgbClr val="F38901"/>
      </a:lt2>
      <a:accent1>
        <a:srgbClr val="FE0000"/>
      </a:accent1>
      <a:accent2>
        <a:srgbClr val="A80020"/>
      </a:accent2>
      <a:accent3>
        <a:srgbClr val="009BD0"/>
      </a:accent3>
      <a:accent4>
        <a:srgbClr val="3C9093"/>
      </a:accent4>
      <a:accent5>
        <a:srgbClr val="0055AB"/>
      </a:accent5>
      <a:accent6>
        <a:srgbClr val="003264"/>
      </a:accent6>
      <a:hlink>
        <a:srgbClr val="0055AB"/>
      </a:hlink>
      <a:folHlink>
        <a:srgbClr val="00326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76200" dir="8400000" algn="tr" rotWithShape="0">
            <a:prstClr val="black">
              <a:alpha val="75000"/>
            </a:prstClr>
          </a:outer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owerPoint-Präsentation.potx" id="{870C50D1-A89F-466E-80DF-59C144D41AD4}" vid="{001D2828-80FC-4C53-B766-CC82383C7B70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1164</Words>
  <Application>Microsoft Office PowerPoint</Application>
  <PresentationFormat>Pokaz na ekranie (4:3)</PresentationFormat>
  <Paragraphs>214</Paragraphs>
  <Slides>21</Slides>
  <Notes>20</Notes>
  <HiddenSlides>2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IG Metall</vt:lpstr>
      <vt:lpstr>Gabriele Ibrom Obszar Transnarodowa Polityka Związkowa</vt:lpstr>
      <vt:lpstr>Prezentacja programu PowerPoint</vt:lpstr>
      <vt:lpstr>Prezentacja programu PowerPoint</vt:lpstr>
      <vt:lpstr>Imigracja do Niemiec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Struktura członków IG Metall odzwierciedla  strukturę społeczną</vt:lpstr>
      <vt:lpstr>Duże różnice między poszczególnymi regionami</vt:lpstr>
      <vt:lpstr>Członkowie o pochodzeniu migracyjnym  w poszczególnych gremiach</vt:lpstr>
      <vt:lpstr>Siedem krajów, z których pochodzi najwięcej imigrantów</vt:lpstr>
      <vt:lpstr>Dyskryminacja, jakiej doświadczają członkowie</vt:lpstr>
      <vt:lpstr>Kwalifikacje i prekariat</vt:lpstr>
      <vt:lpstr>Branże</vt:lpstr>
      <vt:lpstr>Oferta IG Metall – pozytywne wyniki ewaluacji</vt:lpstr>
      <vt:lpstr>Prezentacja programu PowerPoint</vt:lpstr>
      <vt:lpstr>Pięć kluczowych informacji</vt:lpstr>
      <vt:lpstr>Prezentacja programu PowerPoint</vt:lpstr>
    </vt:vector>
  </TitlesOfParts>
  <Company>IG Metall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Rotsch, Gabriela</dc:creator>
  <cp:lastModifiedBy>Basia</cp:lastModifiedBy>
  <cp:revision>480</cp:revision>
  <cp:lastPrinted>2018-08-21T12:06:19Z</cp:lastPrinted>
  <dcterms:created xsi:type="dcterms:W3CDTF">2016-03-10T16:21:49Z</dcterms:created>
  <dcterms:modified xsi:type="dcterms:W3CDTF">2018-08-23T05:00:35Z</dcterms:modified>
</cp:coreProperties>
</file>